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7"/>
  </p:notesMasterIdLst>
  <p:handoutMasterIdLst>
    <p:handoutMasterId r:id="rId38"/>
  </p:handoutMasterIdLst>
  <p:sldIdLst>
    <p:sldId id="277" r:id="rId7"/>
    <p:sldId id="345" r:id="rId8"/>
    <p:sldId id="398" r:id="rId9"/>
    <p:sldId id="475" r:id="rId10"/>
    <p:sldId id="420" r:id="rId11"/>
    <p:sldId id="464" r:id="rId12"/>
    <p:sldId id="470" r:id="rId13"/>
    <p:sldId id="465" r:id="rId14"/>
    <p:sldId id="466" r:id="rId15"/>
    <p:sldId id="467" r:id="rId16"/>
    <p:sldId id="468" r:id="rId17"/>
    <p:sldId id="424" r:id="rId18"/>
    <p:sldId id="449" r:id="rId19"/>
    <p:sldId id="450" r:id="rId20"/>
    <p:sldId id="451" r:id="rId21"/>
    <p:sldId id="452" r:id="rId22"/>
    <p:sldId id="453" r:id="rId23"/>
    <p:sldId id="457" r:id="rId24"/>
    <p:sldId id="455" r:id="rId25"/>
    <p:sldId id="473" r:id="rId26"/>
    <p:sldId id="456" r:id="rId27"/>
    <p:sldId id="299" r:id="rId28"/>
    <p:sldId id="363" r:id="rId29"/>
    <p:sldId id="472" r:id="rId30"/>
    <p:sldId id="423" r:id="rId31"/>
    <p:sldId id="442" r:id="rId32"/>
    <p:sldId id="476" r:id="rId33"/>
    <p:sldId id="441" r:id="rId34"/>
    <p:sldId id="445" r:id="rId35"/>
    <p:sldId id="474" r:id="rId3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9283" autoAdjust="0"/>
  </p:normalViewPr>
  <p:slideViewPr>
    <p:cSldViewPr>
      <p:cViewPr varScale="1">
        <p:scale>
          <a:sx n="83" d="100"/>
          <a:sy n="83" d="100"/>
        </p:scale>
        <p:origin x="1387"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3AF37-F62C-425E-8A7E-AA398A43C2C5}" type="doc">
      <dgm:prSet loTypeId="urn:microsoft.com/office/officeart/2005/8/layout/chevron1" loCatId="process" qsTypeId="urn:microsoft.com/office/officeart/2005/8/quickstyle/simple1" qsCatId="simple" csTypeId="urn:microsoft.com/office/officeart/2005/8/colors/accent3_4" csCatId="accent3" phldr="1"/>
      <dgm:spPr/>
    </dgm:pt>
    <dgm:pt modelId="{7410ABF1-FE83-458E-8F79-7E6C00F06BF9}">
      <dgm:prSet phldrT="[Text]"/>
      <dgm:spPr>
        <a:solidFill>
          <a:srgbClr val="16744E"/>
        </a:solidFill>
      </dgm:spPr>
      <dgm:t>
        <a:bodyPr/>
        <a:lstStyle/>
        <a:p>
          <a:endParaRPr lang="en-IE" dirty="0">
            <a:solidFill>
              <a:schemeClr val="tx1"/>
            </a:solidFill>
          </a:endParaRPr>
        </a:p>
      </dgm:t>
    </dgm:pt>
    <dgm:pt modelId="{F554BF7A-C863-4A5C-A65C-A843F5C51AB8}" type="parTrans" cxnId="{CCAFE31D-8510-407F-9E43-AD9D6B000278}">
      <dgm:prSet/>
      <dgm:spPr/>
      <dgm:t>
        <a:bodyPr/>
        <a:lstStyle/>
        <a:p>
          <a:endParaRPr lang="en-IE"/>
        </a:p>
      </dgm:t>
    </dgm:pt>
    <dgm:pt modelId="{3356395E-152A-4CC5-8562-D251AE7B6569}" type="sibTrans" cxnId="{CCAFE31D-8510-407F-9E43-AD9D6B000278}">
      <dgm:prSet/>
      <dgm:spPr/>
      <dgm:t>
        <a:bodyPr/>
        <a:lstStyle/>
        <a:p>
          <a:endParaRPr lang="en-IE"/>
        </a:p>
      </dgm:t>
    </dgm:pt>
    <dgm:pt modelId="{909BB755-6E40-4C7A-9D57-85FAF7459F78}" type="pres">
      <dgm:prSet presAssocID="{8983AF37-F62C-425E-8A7E-AA398A43C2C5}" presName="Name0" presStyleCnt="0">
        <dgm:presLayoutVars>
          <dgm:dir/>
          <dgm:animLvl val="lvl"/>
          <dgm:resizeHandles val="exact"/>
        </dgm:presLayoutVars>
      </dgm:prSet>
      <dgm:spPr/>
    </dgm:pt>
    <dgm:pt modelId="{D3CE7C88-6D0D-4E3A-AD0E-46F3180A3B75}" type="pres">
      <dgm:prSet presAssocID="{7410ABF1-FE83-458E-8F79-7E6C00F06BF9}" presName="parTxOnly" presStyleLbl="node1" presStyleIdx="0" presStyleCnt="1">
        <dgm:presLayoutVars>
          <dgm:chMax val="0"/>
          <dgm:chPref val="0"/>
          <dgm:bulletEnabled val="1"/>
        </dgm:presLayoutVars>
      </dgm:prSet>
      <dgm:spPr/>
    </dgm:pt>
  </dgm:ptLst>
  <dgm:cxnLst>
    <dgm:cxn modelId="{CCAFE31D-8510-407F-9E43-AD9D6B000278}" srcId="{8983AF37-F62C-425E-8A7E-AA398A43C2C5}" destId="{7410ABF1-FE83-458E-8F79-7E6C00F06BF9}" srcOrd="0" destOrd="0" parTransId="{F554BF7A-C863-4A5C-A65C-A843F5C51AB8}" sibTransId="{3356395E-152A-4CC5-8562-D251AE7B6569}"/>
    <dgm:cxn modelId="{7858A762-4A5C-4497-B613-8607479AAD58}" type="presOf" srcId="{7410ABF1-FE83-458E-8F79-7E6C00F06BF9}" destId="{D3CE7C88-6D0D-4E3A-AD0E-46F3180A3B75}" srcOrd="0" destOrd="0" presId="urn:microsoft.com/office/officeart/2005/8/layout/chevron1"/>
    <dgm:cxn modelId="{4896D767-F384-48CC-8087-63FEFD07E291}" type="presOf" srcId="{8983AF37-F62C-425E-8A7E-AA398A43C2C5}" destId="{909BB755-6E40-4C7A-9D57-85FAF7459F78}" srcOrd="0" destOrd="0" presId="urn:microsoft.com/office/officeart/2005/8/layout/chevron1"/>
    <dgm:cxn modelId="{F04A2402-46F1-442A-B21C-441EE9984B0A}" type="presParOf" srcId="{909BB755-6E40-4C7A-9D57-85FAF7459F78}" destId="{D3CE7C88-6D0D-4E3A-AD0E-46F3180A3B75}" srcOrd="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83AF37-F62C-425E-8A7E-AA398A43C2C5}" type="doc">
      <dgm:prSet loTypeId="urn:microsoft.com/office/officeart/2005/8/layout/chevron1" loCatId="process" qsTypeId="urn:microsoft.com/office/officeart/2005/8/quickstyle/simple1" qsCatId="simple" csTypeId="urn:microsoft.com/office/officeart/2005/8/colors/accent3_4" csCatId="accent3" phldr="1"/>
      <dgm:spPr/>
    </dgm:pt>
    <dgm:pt modelId="{7410ABF1-FE83-458E-8F79-7E6C00F06BF9}">
      <dgm:prSet phldrT="[Text]"/>
      <dgm:spPr>
        <a:solidFill>
          <a:srgbClr val="16744E"/>
        </a:solidFill>
      </dgm:spPr>
      <dgm:t>
        <a:bodyPr/>
        <a:lstStyle/>
        <a:p>
          <a:endParaRPr lang="en-IE" dirty="0">
            <a:solidFill>
              <a:schemeClr val="tx1"/>
            </a:solidFill>
          </a:endParaRPr>
        </a:p>
      </dgm:t>
    </dgm:pt>
    <dgm:pt modelId="{F554BF7A-C863-4A5C-A65C-A843F5C51AB8}" type="parTrans" cxnId="{CCAFE31D-8510-407F-9E43-AD9D6B000278}">
      <dgm:prSet/>
      <dgm:spPr/>
      <dgm:t>
        <a:bodyPr/>
        <a:lstStyle/>
        <a:p>
          <a:endParaRPr lang="en-IE"/>
        </a:p>
      </dgm:t>
    </dgm:pt>
    <dgm:pt modelId="{3356395E-152A-4CC5-8562-D251AE7B6569}" type="sibTrans" cxnId="{CCAFE31D-8510-407F-9E43-AD9D6B000278}">
      <dgm:prSet/>
      <dgm:spPr/>
      <dgm:t>
        <a:bodyPr/>
        <a:lstStyle/>
        <a:p>
          <a:endParaRPr lang="en-IE"/>
        </a:p>
      </dgm:t>
    </dgm:pt>
    <dgm:pt modelId="{909BB755-6E40-4C7A-9D57-85FAF7459F78}" type="pres">
      <dgm:prSet presAssocID="{8983AF37-F62C-425E-8A7E-AA398A43C2C5}" presName="Name0" presStyleCnt="0">
        <dgm:presLayoutVars>
          <dgm:dir/>
          <dgm:animLvl val="lvl"/>
          <dgm:resizeHandles val="exact"/>
        </dgm:presLayoutVars>
      </dgm:prSet>
      <dgm:spPr/>
    </dgm:pt>
    <dgm:pt modelId="{D3CE7C88-6D0D-4E3A-AD0E-46F3180A3B75}" type="pres">
      <dgm:prSet presAssocID="{7410ABF1-FE83-458E-8F79-7E6C00F06BF9}" presName="parTxOnly" presStyleLbl="node1" presStyleIdx="0" presStyleCnt="1" custLinFactNeighborX="338" custLinFactNeighborY="78989">
        <dgm:presLayoutVars>
          <dgm:chMax val="0"/>
          <dgm:chPref val="0"/>
          <dgm:bulletEnabled val="1"/>
        </dgm:presLayoutVars>
      </dgm:prSet>
      <dgm:spPr/>
    </dgm:pt>
  </dgm:ptLst>
  <dgm:cxnLst>
    <dgm:cxn modelId="{CCAFE31D-8510-407F-9E43-AD9D6B000278}" srcId="{8983AF37-F62C-425E-8A7E-AA398A43C2C5}" destId="{7410ABF1-FE83-458E-8F79-7E6C00F06BF9}" srcOrd="0" destOrd="0" parTransId="{F554BF7A-C863-4A5C-A65C-A843F5C51AB8}" sibTransId="{3356395E-152A-4CC5-8562-D251AE7B6569}"/>
    <dgm:cxn modelId="{7858A762-4A5C-4497-B613-8607479AAD58}" type="presOf" srcId="{7410ABF1-FE83-458E-8F79-7E6C00F06BF9}" destId="{D3CE7C88-6D0D-4E3A-AD0E-46F3180A3B75}" srcOrd="0" destOrd="0" presId="urn:microsoft.com/office/officeart/2005/8/layout/chevron1"/>
    <dgm:cxn modelId="{4896D767-F384-48CC-8087-63FEFD07E291}" type="presOf" srcId="{8983AF37-F62C-425E-8A7E-AA398A43C2C5}" destId="{909BB755-6E40-4C7A-9D57-85FAF7459F78}" srcOrd="0" destOrd="0" presId="urn:microsoft.com/office/officeart/2005/8/layout/chevron1"/>
    <dgm:cxn modelId="{F04A2402-46F1-442A-B21C-441EE9984B0A}" type="presParOf" srcId="{909BB755-6E40-4C7A-9D57-85FAF7459F78}" destId="{D3CE7C88-6D0D-4E3A-AD0E-46F3180A3B75}" srcOrd="0"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83AF37-F62C-425E-8A7E-AA398A43C2C5}" type="doc">
      <dgm:prSet loTypeId="urn:microsoft.com/office/officeart/2005/8/layout/chevron1" loCatId="process" qsTypeId="urn:microsoft.com/office/officeart/2005/8/quickstyle/simple1" qsCatId="simple" csTypeId="urn:microsoft.com/office/officeart/2005/8/colors/accent3_4" csCatId="accent3" phldr="1"/>
      <dgm:spPr/>
    </dgm:pt>
    <dgm:pt modelId="{7410ABF1-FE83-458E-8F79-7E6C00F06BF9}">
      <dgm:prSet phldrT="[Text]"/>
      <dgm:spPr>
        <a:solidFill>
          <a:srgbClr val="16744E"/>
        </a:solidFill>
      </dgm:spPr>
      <dgm:t>
        <a:bodyPr/>
        <a:lstStyle/>
        <a:p>
          <a:endParaRPr lang="en-IE" dirty="0">
            <a:solidFill>
              <a:schemeClr val="tx1"/>
            </a:solidFill>
          </a:endParaRPr>
        </a:p>
      </dgm:t>
    </dgm:pt>
    <dgm:pt modelId="{F554BF7A-C863-4A5C-A65C-A843F5C51AB8}" type="parTrans" cxnId="{CCAFE31D-8510-407F-9E43-AD9D6B000278}">
      <dgm:prSet/>
      <dgm:spPr/>
      <dgm:t>
        <a:bodyPr/>
        <a:lstStyle/>
        <a:p>
          <a:endParaRPr lang="en-IE"/>
        </a:p>
      </dgm:t>
    </dgm:pt>
    <dgm:pt modelId="{3356395E-152A-4CC5-8562-D251AE7B6569}" type="sibTrans" cxnId="{CCAFE31D-8510-407F-9E43-AD9D6B000278}">
      <dgm:prSet/>
      <dgm:spPr/>
      <dgm:t>
        <a:bodyPr/>
        <a:lstStyle/>
        <a:p>
          <a:endParaRPr lang="en-IE"/>
        </a:p>
      </dgm:t>
    </dgm:pt>
    <dgm:pt modelId="{909BB755-6E40-4C7A-9D57-85FAF7459F78}" type="pres">
      <dgm:prSet presAssocID="{8983AF37-F62C-425E-8A7E-AA398A43C2C5}" presName="Name0" presStyleCnt="0">
        <dgm:presLayoutVars>
          <dgm:dir/>
          <dgm:animLvl val="lvl"/>
          <dgm:resizeHandles val="exact"/>
        </dgm:presLayoutVars>
      </dgm:prSet>
      <dgm:spPr/>
    </dgm:pt>
    <dgm:pt modelId="{D3CE7C88-6D0D-4E3A-AD0E-46F3180A3B75}" type="pres">
      <dgm:prSet presAssocID="{7410ABF1-FE83-458E-8F79-7E6C00F06BF9}" presName="parTxOnly" presStyleLbl="node1" presStyleIdx="0" presStyleCnt="1">
        <dgm:presLayoutVars>
          <dgm:chMax val="0"/>
          <dgm:chPref val="0"/>
          <dgm:bulletEnabled val="1"/>
        </dgm:presLayoutVars>
      </dgm:prSet>
      <dgm:spPr/>
    </dgm:pt>
  </dgm:ptLst>
  <dgm:cxnLst>
    <dgm:cxn modelId="{CCAFE31D-8510-407F-9E43-AD9D6B000278}" srcId="{8983AF37-F62C-425E-8A7E-AA398A43C2C5}" destId="{7410ABF1-FE83-458E-8F79-7E6C00F06BF9}" srcOrd="0" destOrd="0" parTransId="{F554BF7A-C863-4A5C-A65C-A843F5C51AB8}" sibTransId="{3356395E-152A-4CC5-8562-D251AE7B6569}"/>
    <dgm:cxn modelId="{7858A762-4A5C-4497-B613-8607479AAD58}" type="presOf" srcId="{7410ABF1-FE83-458E-8F79-7E6C00F06BF9}" destId="{D3CE7C88-6D0D-4E3A-AD0E-46F3180A3B75}" srcOrd="0" destOrd="0" presId="urn:microsoft.com/office/officeart/2005/8/layout/chevron1"/>
    <dgm:cxn modelId="{4896D767-F384-48CC-8087-63FEFD07E291}" type="presOf" srcId="{8983AF37-F62C-425E-8A7E-AA398A43C2C5}" destId="{909BB755-6E40-4C7A-9D57-85FAF7459F78}" srcOrd="0" destOrd="0" presId="urn:microsoft.com/office/officeart/2005/8/layout/chevron1"/>
    <dgm:cxn modelId="{F04A2402-46F1-442A-B21C-441EE9984B0A}" type="presParOf" srcId="{909BB755-6E40-4C7A-9D57-85FAF7459F78}" destId="{D3CE7C88-6D0D-4E3A-AD0E-46F3180A3B75}" srcOrd="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83AF37-F62C-425E-8A7E-AA398A43C2C5}" type="doc">
      <dgm:prSet loTypeId="urn:microsoft.com/office/officeart/2005/8/layout/chevron1" loCatId="process" qsTypeId="urn:microsoft.com/office/officeart/2005/8/quickstyle/simple1" qsCatId="simple" csTypeId="urn:microsoft.com/office/officeart/2005/8/colors/accent3_4" csCatId="accent3" phldr="1"/>
      <dgm:spPr/>
    </dgm:pt>
    <dgm:pt modelId="{7410ABF1-FE83-458E-8F79-7E6C00F06BF9}">
      <dgm:prSet phldrT="[Text]"/>
      <dgm:spPr>
        <a:solidFill>
          <a:srgbClr val="16744E"/>
        </a:solidFill>
      </dgm:spPr>
      <dgm:t>
        <a:bodyPr/>
        <a:lstStyle/>
        <a:p>
          <a:endParaRPr lang="en-IE" dirty="0">
            <a:solidFill>
              <a:schemeClr val="tx1"/>
            </a:solidFill>
          </a:endParaRPr>
        </a:p>
      </dgm:t>
    </dgm:pt>
    <dgm:pt modelId="{F554BF7A-C863-4A5C-A65C-A843F5C51AB8}" type="parTrans" cxnId="{CCAFE31D-8510-407F-9E43-AD9D6B000278}">
      <dgm:prSet/>
      <dgm:spPr/>
      <dgm:t>
        <a:bodyPr/>
        <a:lstStyle/>
        <a:p>
          <a:endParaRPr lang="en-IE"/>
        </a:p>
      </dgm:t>
    </dgm:pt>
    <dgm:pt modelId="{3356395E-152A-4CC5-8562-D251AE7B6569}" type="sibTrans" cxnId="{CCAFE31D-8510-407F-9E43-AD9D6B000278}">
      <dgm:prSet/>
      <dgm:spPr/>
      <dgm:t>
        <a:bodyPr/>
        <a:lstStyle/>
        <a:p>
          <a:endParaRPr lang="en-IE"/>
        </a:p>
      </dgm:t>
    </dgm:pt>
    <dgm:pt modelId="{909BB755-6E40-4C7A-9D57-85FAF7459F78}" type="pres">
      <dgm:prSet presAssocID="{8983AF37-F62C-425E-8A7E-AA398A43C2C5}" presName="Name0" presStyleCnt="0">
        <dgm:presLayoutVars>
          <dgm:dir/>
          <dgm:animLvl val="lvl"/>
          <dgm:resizeHandles val="exact"/>
        </dgm:presLayoutVars>
      </dgm:prSet>
      <dgm:spPr/>
    </dgm:pt>
    <dgm:pt modelId="{D3CE7C88-6D0D-4E3A-AD0E-46F3180A3B75}" type="pres">
      <dgm:prSet presAssocID="{7410ABF1-FE83-458E-8F79-7E6C00F06BF9}" presName="parTxOnly" presStyleLbl="node1" presStyleIdx="0" presStyleCnt="1">
        <dgm:presLayoutVars>
          <dgm:chMax val="0"/>
          <dgm:chPref val="0"/>
          <dgm:bulletEnabled val="1"/>
        </dgm:presLayoutVars>
      </dgm:prSet>
      <dgm:spPr/>
    </dgm:pt>
  </dgm:ptLst>
  <dgm:cxnLst>
    <dgm:cxn modelId="{CCAFE31D-8510-407F-9E43-AD9D6B000278}" srcId="{8983AF37-F62C-425E-8A7E-AA398A43C2C5}" destId="{7410ABF1-FE83-458E-8F79-7E6C00F06BF9}" srcOrd="0" destOrd="0" parTransId="{F554BF7A-C863-4A5C-A65C-A843F5C51AB8}" sibTransId="{3356395E-152A-4CC5-8562-D251AE7B6569}"/>
    <dgm:cxn modelId="{7858A762-4A5C-4497-B613-8607479AAD58}" type="presOf" srcId="{7410ABF1-FE83-458E-8F79-7E6C00F06BF9}" destId="{D3CE7C88-6D0D-4E3A-AD0E-46F3180A3B75}" srcOrd="0" destOrd="0" presId="urn:microsoft.com/office/officeart/2005/8/layout/chevron1"/>
    <dgm:cxn modelId="{4896D767-F384-48CC-8087-63FEFD07E291}" type="presOf" srcId="{8983AF37-F62C-425E-8A7E-AA398A43C2C5}" destId="{909BB755-6E40-4C7A-9D57-85FAF7459F78}" srcOrd="0" destOrd="0" presId="urn:microsoft.com/office/officeart/2005/8/layout/chevron1"/>
    <dgm:cxn modelId="{F04A2402-46F1-442A-B21C-441EE9984B0A}" type="presParOf" srcId="{909BB755-6E40-4C7A-9D57-85FAF7459F78}" destId="{D3CE7C88-6D0D-4E3A-AD0E-46F3180A3B75}" srcOrd="0" destOrd="0" presId="urn:microsoft.com/office/officeart/2005/8/layout/chevron1"/>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83AF37-F62C-425E-8A7E-AA398A43C2C5}" type="doc">
      <dgm:prSet loTypeId="urn:microsoft.com/office/officeart/2005/8/layout/chevron1" loCatId="process" qsTypeId="urn:microsoft.com/office/officeart/2005/8/quickstyle/simple1" qsCatId="simple" csTypeId="urn:microsoft.com/office/officeart/2005/8/colors/accent3_4" csCatId="accent3" phldr="1"/>
      <dgm:spPr/>
    </dgm:pt>
    <dgm:pt modelId="{909BB755-6E40-4C7A-9D57-85FAF7459F78}" type="pres">
      <dgm:prSet presAssocID="{8983AF37-F62C-425E-8A7E-AA398A43C2C5}" presName="Name0" presStyleCnt="0">
        <dgm:presLayoutVars>
          <dgm:dir/>
          <dgm:animLvl val="lvl"/>
          <dgm:resizeHandles val="exact"/>
        </dgm:presLayoutVars>
      </dgm:prSet>
      <dgm:spPr/>
    </dgm:pt>
  </dgm:ptLst>
  <dgm:cxnLst>
    <dgm:cxn modelId="{4896D767-F384-48CC-8087-63FEFD07E291}" type="presOf" srcId="{8983AF37-F62C-425E-8A7E-AA398A43C2C5}" destId="{909BB755-6E40-4C7A-9D57-85FAF7459F78}" srcOrd="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83AF37-F62C-425E-8A7E-AA398A43C2C5}" type="doc">
      <dgm:prSet loTypeId="urn:microsoft.com/office/officeart/2005/8/layout/chevron1" loCatId="process" qsTypeId="urn:microsoft.com/office/officeart/2005/8/quickstyle/simple1" qsCatId="simple" csTypeId="urn:microsoft.com/office/officeart/2005/8/colors/accent3_4" csCatId="accent3" phldr="1"/>
      <dgm:spPr/>
    </dgm:pt>
    <dgm:pt modelId="{7410ABF1-FE83-458E-8F79-7E6C00F06BF9}">
      <dgm:prSet phldrT="[Text]"/>
      <dgm:spPr>
        <a:solidFill>
          <a:srgbClr val="16744E"/>
        </a:solidFill>
      </dgm:spPr>
      <dgm:t>
        <a:bodyPr/>
        <a:lstStyle/>
        <a:p>
          <a:endParaRPr lang="en-IE" dirty="0">
            <a:solidFill>
              <a:schemeClr val="tx1"/>
            </a:solidFill>
          </a:endParaRPr>
        </a:p>
      </dgm:t>
    </dgm:pt>
    <dgm:pt modelId="{F554BF7A-C863-4A5C-A65C-A843F5C51AB8}" type="parTrans" cxnId="{CCAFE31D-8510-407F-9E43-AD9D6B000278}">
      <dgm:prSet/>
      <dgm:spPr/>
      <dgm:t>
        <a:bodyPr/>
        <a:lstStyle/>
        <a:p>
          <a:endParaRPr lang="en-IE"/>
        </a:p>
      </dgm:t>
    </dgm:pt>
    <dgm:pt modelId="{3356395E-152A-4CC5-8562-D251AE7B6569}" type="sibTrans" cxnId="{CCAFE31D-8510-407F-9E43-AD9D6B000278}">
      <dgm:prSet/>
      <dgm:spPr/>
      <dgm:t>
        <a:bodyPr/>
        <a:lstStyle/>
        <a:p>
          <a:endParaRPr lang="en-IE"/>
        </a:p>
      </dgm:t>
    </dgm:pt>
    <dgm:pt modelId="{909BB755-6E40-4C7A-9D57-85FAF7459F78}" type="pres">
      <dgm:prSet presAssocID="{8983AF37-F62C-425E-8A7E-AA398A43C2C5}" presName="Name0" presStyleCnt="0">
        <dgm:presLayoutVars>
          <dgm:dir/>
          <dgm:animLvl val="lvl"/>
          <dgm:resizeHandles val="exact"/>
        </dgm:presLayoutVars>
      </dgm:prSet>
      <dgm:spPr/>
    </dgm:pt>
    <dgm:pt modelId="{D3CE7C88-6D0D-4E3A-AD0E-46F3180A3B75}" type="pres">
      <dgm:prSet presAssocID="{7410ABF1-FE83-458E-8F79-7E6C00F06BF9}" presName="parTxOnly" presStyleLbl="node1" presStyleIdx="0" presStyleCnt="1">
        <dgm:presLayoutVars>
          <dgm:chMax val="0"/>
          <dgm:chPref val="0"/>
          <dgm:bulletEnabled val="1"/>
        </dgm:presLayoutVars>
      </dgm:prSet>
      <dgm:spPr/>
    </dgm:pt>
  </dgm:ptLst>
  <dgm:cxnLst>
    <dgm:cxn modelId="{CCAFE31D-8510-407F-9E43-AD9D6B000278}" srcId="{8983AF37-F62C-425E-8A7E-AA398A43C2C5}" destId="{7410ABF1-FE83-458E-8F79-7E6C00F06BF9}" srcOrd="0" destOrd="0" parTransId="{F554BF7A-C863-4A5C-A65C-A843F5C51AB8}" sibTransId="{3356395E-152A-4CC5-8562-D251AE7B6569}"/>
    <dgm:cxn modelId="{7858A762-4A5C-4497-B613-8607479AAD58}" type="presOf" srcId="{7410ABF1-FE83-458E-8F79-7E6C00F06BF9}" destId="{D3CE7C88-6D0D-4E3A-AD0E-46F3180A3B75}" srcOrd="0" destOrd="0" presId="urn:microsoft.com/office/officeart/2005/8/layout/chevron1"/>
    <dgm:cxn modelId="{4896D767-F384-48CC-8087-63FEFD07E291}" type="presOf" srcId="{8983AF37-F62C-425E-8A7E-AA398A43C2C5}" destId="{909BB755-6E40-4C7A-9D57-85FAF7459F78}" srcOrd="0" destOrd="0" presId="urn:microsoft.com/office/officeart/2005/8/layout/chevron1"/>
    <dgm:cxn modelId="{F04A2402-46F1-442A-B21C-441EE9984B0A}" type="presParOf" srcId="{909BB755-6E40-4C7A-9D57-85FAF7459F78}" destId="{D3CE7C88-6D0D-4E3A-AD0E-46F3180A3B75}" srcOrd="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E7C88-6D0D-4E3A-AD0E-46F3180A3B75}">
      <dsp:nvSpPr>
        <dsp:cNvPr id="0" name=""/>
        <dsp:cNvSpPr/>
      </dsp:nvSpPr>
      <dsp:spPr>
        <a:xfrm>
          <a:off x="4464" y="0"/>
          <a:ext cx="9135070" cy="785794"/>
        </a:xfrm>
        <a:prstGeom prst="chevron">
          <a:avLst/>
        </a:prstGeom>
        <a:solidFill>
          <a:srgbClr val="1674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62675" rIns="62675" bIns="62675" numCol="1" spcCol="1270" anchor="ctr" anchorCtr="0">
          <a:noAutofit/>
        </a:bodyPr>
        <a:lstStyle/>
        <a:p>
          <a:pPr marL="0" lvl="0" indent="0" algn="ctr" defTabSz="2089150">
            <a:lnSpc>
              <a:spcPct val="90000"/>
            </a:lnSpc>
            <a:spcBef>
              <a:spcPct val="0"/>
            </a:spcBef>
            <a:spcAft>
              <a:spcPct val="35000"/>
            </a:spcAft>
            <a:buNone/>
          </a:pPr>
          <a:endParaRPr lang="en-IE" sz="4700" kern="1200" dirty="0">
            <a:solidFill>
              <a:schemeClr val="tx1"/>
            </a:solidFill>
          </a:endParaRPr>
        </a:p>
      </dsp:txBody>
      <dsp:txXfrm>
        <a:off x="397361" y="0"/>
        <a:ext cx="8349276" cy="785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E7C88-6D0D-4E3A-AD0E-46F3180A3B75}">
      <dsp:nvSpPr>
        <dsp:cNvPr id="0" name=""/>
        <dsp:cNvSpPr/>
      </dsp:nvSpPr>
      <dsp:spPr>
        <a:xfrm>
          <a:off x="8929" y="0"/>
          <a:ext cx="9135070" cy="1412776"/>
        </a:xfrm>
        <a:prstGeom prst="chevron">
          <a:avLst/>
        </a:prstGeom>
        <a:solidFill>
          <a:srgbClr val="1674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endParaRPr lang="en-IE" sz="6500" kern="1200" dirty="0">
            <a:solidFill>
              <a:schemeClr val="tx1"/>
            </a:solidFill>
          </a:endParaRPr>
        </a:p>
      </dsp:txBody>
      <dsp:txXfrm>
        <a:off x="715317" y="0"/>
        <a:ext cx="7722294" cy="1412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E7C88-6D0D-4E3A-AD0E-46F3180A3B75}">
      <dsp:nvSpPr>
        <dsp:cNvPr id="0" name=""/>
        <dsp:cNvSpPr/>
      </dsp:nvSpPr>
      <dsp:spPr>
        <a:xfrm>
          <a:off x="4464" y="0"/>
          <a:ext cx="9135070" cy="785794"/>
        </a:xfrm>
        <a:prstGeom prst="chevron">
          <a:avLst/>
        </a:prstGeom>
        <a:solidFill>
          <a:srgbClr val="1674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62675" rIns="62675" bIns="62675" numCol="1" spcCol="1270" anchor="ctr" anchorCtr="0">
          <a:noAutofit/>
        </a:bodyPr>
        <a:lstStyle/>
        <a:p>
          <a:pPr marL="0" lvl="0" indent="0" algn="ctr" defTabSz="2089150">
            <a:lnSpc>
              <a:spcPct val="90000"/>
            </a:lnSpc>
            <a:spcBef>
              <a:spcPct val="0"/>
            </a:spcBef>
            <a:spcAft>
              <a:spcPct val="35000"/>
            </a:spcAft>
            <a:buNone/>
          </a:pPr>
          <a:endParaRPr lang="en-IE" sz="4700" kern="1200" dirty="0">
            <a:solidFill>
              <a:schemeClr val="tx1"/>
            </a:solidFill>
          </a:endParaRPr>
        </a:p>
      </dsp:txBody>
      <dsp:txXfrm>
        <a:off x="397361" y="0"/>
        <a:ext cx="8349276" cy="785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E7C88-6D0D-4E3A-AD0E-46F3180A3B75}">
      <dsp:nvSpPr>
        <dsp:cNvPr id="0" name=""/>
        <dsp:cNvSpPr/>
      </dsp:nvSpPr>
      <dsp:spPr>
        <a:xfrm>
          <a:off x="4464" y="0"/>
          <a:ext cx="9135070" cy="785794"/>
        </a:xfrm>
        <a:prstGeom prst="chevron">
          <a:avLst/>
        </a:prstGeom>
        <a:solidFill>
          <a:srgbClr val="1674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62675" rIns="62675" bIns="62675" numCol="1" spcCol="1270" anchor="ctr" anchorCtr="0">
          <a:noAutofit/>
        </a:bodyPr>
        <a:lstStyle/>
        <a:p>
          <a:pPr marL="0" lvl="0" indent="0" algn="ctr" defTabSz="2089150">
            <a:lnSpc>
              <a:spcPct val="90000"/>
            </a:lnSpc>
            <a:spcBef>
              <a:spcPct val="0"/>
            </a:spcBef>
            <a:spcAft>
              <a:spcPct val="35000"/>
            </a:spcAft>
            <a:buNone/>
          </a:pPr>
          <a:endParaRPr lang="en-IE" sz="4700" kern="1200" dirty="0">
            <a:solidFill>
              <a:schemeClr val="tx1"/>
            </a:solidFill>
          </a:endParaRPr>
        </a:p>
      </dsp:txBody>
      <dsp:txXfrm>
        <a:off x="397361" y="0"/>
        <a:ext cx="8349276" cy="7857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E7C88-6D0D-4E3A-AD0E-46F3180A3B75}">
      <dsp:nvSpPr>
        <dsp:cNvPr id="0" name=""/>
        <dsp:cNvSpPr/>
      </dsp:nvSpPr>
      <dsp:spPr>
        <a:xfrm>
          <a:off x="4464" y="0"/>
          <a:ext cx="9135070" cy="785794"/>
        </a:xfrm>
        <a:prstGeom prst="chevron">
          <a:avLst/>
        </a:prstGeom>
        <a:solidFill>
          <a:srgbClr val="1674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62675" rIns="62675" bIns="62675" numCol="1" spcCol="1270" anchor="ctr" anchorCtr="0">
          <a:noAutofit/>
        </a:bodyPr>
        <a:lstStyle/>
        <a:p>
          <a:pPr marL="0" lvl="0" indent="0" algn="ctr" defTabSz="2089150">
            <a:lnSpc>
              <a:spcPct val="90000"/>
            </a:lnSpc>
            <a:spcBef>
              <a:spcPct val="0"/>
            </a:spcBef>
            <a:spcAft>
              <a:spcPct val="35000"/>
            </a:spcAft>
            <a:buNone/>
          </a:pPr>
          <a:endParaRPr lang="en-IE" sz="4700" kern="1200" dirty="0">
            <a:solidFill>
              <a:schemeClr val="tx1"/>
            </a:solidFill>
          </a:endParaRPr>
        </a:p>
      </dsp:txBody>
      <dsp:txXfrm>
        <a:off x="397361" y="0"/>
        <a:ext cx="8349276" cy="7857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4A88E46D-E6B9-4C3B-A812-E8540212FFEE}" type="datetimeFigureOut">
              <a:rPr lang="en-US" smtClean="0"/>
              <a:pPr/>
              <a:t>12/1/2023</a:t>
            </a:fld>
            <a:endParaRPr lang="en-IE" dirty="0"/>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11B5E704-3A6F-4CBF-B857-1956819DCC0B}" type="slidenum">
              <a:rPr lang="en-IE" smtClean="0"/>
              <a:pPr/>
              <a:t>‹#›</a:t>
            </a:fld>
            <a:endParaRPr lang="en-IE"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8A1E89C3-D7E2-4951-AEA5-0CA62E5E3174}" type="datetimeFigureOut">
              <a:rPr lang="en-US" smtClean="0"/>
              <a:pPr/>
              <a:t>12/1/2023</a:t>
            </a:fld>
            <a:endParaRPr lang="en-IE"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BE25C9AE-355D-4FF2-BC48-A1B6E7A9FCAA}" type="slidenum">
              <a:rPr lang="en-IE" smtClean="0"/>
              <a:pPr/>
              <a:t>‹#›</a:t>
            </a:fld>
            <a:endParaRPr lang="en-I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FF34129D-EF24-475B-B28B-BE914DDA36CC}" type="datetimeFigureOut">
              <a:rPr lang="en-IE" smtClean="0"/>
              <a:pPr/>
              <a:t>01/12/2023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4A8D9F0-9426-4C93-891D-D60147D4377C}" type="slidenum">
              <a:rPr lang="en-IE" smtClean="0"/>
              <a:pPr/>
              <a:t>‹#›</a:t>
            </a:fld>
            <a:endParaRPr lang="en-IE" dirty="0"/>
          </a:p>
        </p:txBody>
      </p:sp>
    </p:spTree>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1" name="chimes.wav"/>
          </p:stSnd>
        </p:sndAc>
      </p:transition>
    </mc:Choice>
    <mc:Fallback xmlns="">
      <p:transition spd="slow" advClick="0" advTm="11000">
        <p:diamond/>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F34129D-EF24-475B-B28B-BE914DDA36CC}" type="datetimeFigureOut">
              <a:rPr lang="en-IE" smtClean="0"/>
              <a:pPr/>
              <a:t>01/12/2023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4A8D9F0-9426-4C93-891D-D60147D4377C}" type="slidenum">
              <a:rPr lang="en-IE" smtClean="0"/>
              <a:pPr/>
              <a:t>‹#›</a:t>
            </a:fld>
            <a:endParaRPr lang="en-IE" dirty="0"/>
          </a:p>
        </p:txBody>
      </p:sp>
    </p:spTree>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1" name="chimes.wav"/>
          </p:stSnd>
        </p:sndAc>
      </p:transition>
    </mc:Choice>
    <mc:Fallback xmlns="">
      <p:transition spd="slow" advClick="0" advTm="11000">
        <p:diamond/>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F34129D-EF24-475B-B28B-BE914DDA36CC}" type="datetimeFigureOut">
              <a:rPr lang="en-IE" smtClean="0"/>
              <a:pPr/>
              <a:t>01/12/2023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4A8D9F0-9426-4C93-891D-D60147D4377C}" type="slidenum">
              <a:rPr lang="en-IE" smtClean="0"/>
              <a:pPr/>
              <a:t>‹#›</a:t>
            </a:fld>
            <a:endParaRPr lang="en-IE" dirty="0"/>
          </a:p>
        </p:txBody>
      </p:sp>
    </p:spTree>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1" name="chimes.wav"/>
          </p:stSnd>
        </p:sndAc>
      </p:transition>
    </mc:Choice>
    <mc:Fallback xmlns="">
      <p:transition spd="slow" advClick="0" advTm="11000">
        <p:diamond/>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wo Content">
    <p:spTree>
      <p:nvGrpSpPr>
        <p:cNvPr id="1" name=""/>
        <p:cNvGrpSpPr/>
        <p:nvPr/>
      </p:nvGrpSpPr>
      <p:grpSpPr>
        <a:xfrm>
          <a:off x="0" y="0"/>
          <a:ext cx="0" cy="0"/>
          <a:chOff x="0" y="0"/>
          <a:chExt cx="0" cy="0"/>
        </a:xfrm>
      </p:grpSpPr>
      <p:pic>
        <p:nvPicPr>
          <p:cNvPr id="2" name="Picture 16">
            <a:extLst>
              <a:ext uri="{FF2B5EF4-FFF2-40B4-BE49-F238E27FC236}">
                <a16:creationId xmlns:a16="http://schemas.microsoft.com/office/drawing/2014/main" id="{DDA82C2D-E722-489E-95D1-14566F689508}"/>
              </a:ext>
            </a:extLst>
          </p:cNvPr>
          <p:cNvPicPr>
            <a:picLocks noChangeAspect="1"/>
          </p:cNvPicPr>
          <p:nvPr/>
        </p:nvPicPr>
        <p:blipFill>
          <a:blip r:embed="rId3"/>
          <a:stretch>
            <a:fillRect/>
          </a:stretch>
        </p:blipFill>
        <p:spPr>
          <a:xfrm>
            <a:off x="0" y="0"/>
            <a:ext cx="9143997" cy="6858000"/>
          </a:xfrm>
          <a:prstGeom prst="rect">
            <a:avLst/>
          </a:prstGeom>
          <a:noFill/>
          <a:ln cap="flat">
            <a:noFill/>
          </a:ln>
        </p:spPr>
      </p:pic>
      <p:cxnSp>
        <p:nvCxnSpPr>
          <p:cNvPr id="3" name="Straight Connector 4">
            <a:extLst>
              <a:ext uri="{FF2B5EF4-FFF2-40B4-BE49-F238E27FC236}">
                <a16:creationId xmlns:a16="http://schemas.microsoft.com/office/drawing/2014/main" id="{311231A5-2964-484E-BC04-F16500E96B46}"/>
              </a:ext>
            </a:extLst>
          </p:cNvPr>
          <p:cNvCxnSpPr/>
          <p:nvPr/>
        </p:nvCxnSpPr>
        <p:spPr>
          <a:xfrm>
            <a:off x="356349" y="410163"/>
            <a:ext cx="8446628" cy="0"/>
          </a:xfrm>
          <a:prstGeom prst="straightConnector1">
            <a:avLst/>
          </a:prstGeom>
          <a:noFill/>
          <a:ln w="28575" cap="flat">
            <a:solidFill>
              <a:srgbClr val="767171"/>
            </a:solidFill>
            <a:prstDash val="solid"/>
            <a:miter/>
          </a:ln>
        </p:spPr>
      </p:cxnSp>
      <p:sp>
        <p:nvSpPr>
          <p:cNvPr id="4" name="Text Placeholder 5">
            <a:extLst>
              <a:ext uri="{FF2B5EF4-FFF2-40B4-BE49-F238E27FC236}">
                <a16:creationId xmlns:a16="http://schemas.microsoft.com/office/drawing/2014/main" id="{74C245BC-2FD6-4830-9CA5-CD45A6DA389A}"/>
              </a:ext>
            </a:extLst>
          </p:cNvPr>
          <p:cNvSpPr txBox="1">
            <a:spLocks noGrp="1"/>
          </p:cNvSpPr>
          <p:nvPr>
            <p:ph type="body" sz="quarter" idx="4294967295"/>
          </p:nvPr>
        </p:nvSpPr>
        <p:spPr>
          <a:xfrm>
            <a:off x="308617" y="606366"/>
            <a:ext cx="5453447" cy="1049338"/>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1" i="0" u="none" strike="noStrike" cap="none" spc="0" baseline="0">
                <a:solidFill>
                  <a:srgbClr val="767171"/>
                </a:solidFill>
                <a:uFillTx/>
                <a:latin typeface="Arial"/>
              </a:defRPr>
            </a:lvl1pPr>
          </a:lstStyle>
          <a:p>
            <a:pPr lvl="0"/>
            <a:r>
              <a:rPr lang="en-US"/>
              <a:t>Edit Master text styles</a:t>
            </a:r>
          </a:p>
        </p:txBody>
      </p:sp>
    </p:spTree>
    <p:extLst>
      <p:ext uri="{BB962C8B-B14F-4D97-AF65-F5344CB8AC3E}">
        <p14:creationId xmlns:p14="http://schemas.microsoft.com/office/powerpoint/2010/main" val="1123515936"/>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1" name="chimes.wav"/>
          </p:stSnd>
        </p:sndAc>
      </p:transition>
    </mc:Choice>
    <mc:Fallback xmlns="">
      <p:transition spd="slow" advClick="0" advTm="11000">
        <p:diamond/>
        <p:sndAc>
          <p:stSnd>
            <p:snd r:embed="rId4" name="chimes.wav"/>
          </p:stSnd>
        </p:sndAc>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F34129D-EF24-475B-B28B-BE914DDA36CC}" type="datetimeFigureOut">
              <a:rPr lang="en-IE" smtClean="0"/>
              <a:pPr/>
              <a:t>01/12/2023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4A8D9F0-9426-4C93-891D-D60147D4377C}" type="slidenum">
              <a:rPr lang="en-IE" smtClean="0"/>
              <a:pPr/>
              <a:t>‹#›</a:t>
            </a:fld>
            <a:endParaRPr lang="en-IE" dirty="0"/>
          </a:p>
        </p:txBody>
      </p:sp>
    </p:spTree>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1" name="chimes.wav"/>
          </p:stSnd>
        </p:sndAc>
      </p:transition>
    </mc:Choice>
    <mc:Fallback xmlns="">
      <p:transition spd="slow" advClick="0" advTm="11000">
        <p:diamond/>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34129D-EF24-475B-B28B-BE914DDA36CC}" type="datetimeFigureOut">
              <a:rPr lang="en-IE" smtClean="0"/>
              <a:pPr/>
              <a:t>01/12/2023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4A8D9F0-9426-4C93-891D-D60147D4377C}" type="slidenum">
              <a:rPr lang="en-IE" smtClean="0"/>
              <a:pPr/>
              <a:t>‹#›</a:t>
            </a:fld>
            <a:endParaRPr lang="en-IE" dirty="0"/>
          </a:p>
        </p:txBody>
      </p:sp>
    </p:spTree>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1" name="chimes.wav"/>
          </p:stSnd>
        </p:sndAc>
      </p:transition>
    </mc:Choice>
    <mc:Fallback xmlns="">
      <p:transition spd="slow" advClick="0" advTm="11000">
        <p:diamond/>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FF34129D-EF24-475B-B28B-BE914DDA36CC}" type="datetimeFigureOut">
              <a:rPr lang="en-IE" smtClean="0"/>
              <a:pPr/>
              <a:t>01/12/2023</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44A8D9F0-9426-4C93-891D-D60147D4377C}" type="slidenum">
              <a:rPr lang="en-IE" smtClean="0"/>
              <a:pPr/>
              <a:t>‹#›</a:t>
            </a:fld>
            <a:endParaRPr lang="en-IE" dirty="0"/>
          </a:p>
        </p:txBody>
      </p:sp>
    </p:spTree>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1" name="chimes.wav"/>
          </p:stSnd>
        </p:sndAc>
      </p:transition>
    </mc:Choice>
    <mc:Fallback xmlns="">
      <p:transition spd="slow" advClick="0" advTm="11000">
        <p:diamond/>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FF34129D-EF24-475B-B28B-BE914DDA36CC}" type="datetimeFigureOut">
              <a:rPr lang="en-IE" smtClean="0"/>
              <a:pPr/>
              <a:t>01/12/2023</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44A8D9F0-9426-4C93-891D-D60147D4377C}" type="slidenum">
              <a:rPr lang="en-IE" smtClean="0"/>
              <a:pPr/>
              <a:t>‹#›</a:t>
            </a:fld>
            <a:endParaRPr lang="en-IE" dirty="0"/>
          </a:p>
        </p:txBody>
      </p:sp>
    </p:spTree>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1" name="chimes.wav"/>
          </p:stSnd>
        </p:sndAc>
      </p:transition>
    </mc:Choice>
    <mc:Fallback xmlns="">
      <p:transition spd="slow" advClick="0" advTm="11000">
        <p:diamond/>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FF34129D-EF24-475B-B28B-BE914DDA36CC}" type="datetimeFigureOut">
              <a:rPr lang="en-IE" smtClean="0"/>
              <a:pPr/>
              <a:t>01/12/2023</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44A8D9F0-9426-4C93-891D-D60147D4377C}" type="slidenum">
              <a:rPr lang="en-IE" smtClean="0"/>
              <a:pPr/>
              <a:t>‹#›</a:t>
            </a:fld>
            <a:endParaRPr lang="en-IE" dirty="0"/>
          </a:p>
        </p:txBody>
      </p:sp>
    </p:spTree>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1" name="chimes.wav"/>
          </p:stSnd>
        </p:sndAc>
      </p:transition>
    </mc:Choice>
    <mc:Fallback xmlns="">
      <p:transition spd="slow" advClick="0" advTm="11000">
        <p:diamond/>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4129D-EF24-475B-B28B-BE914DDA36CC}" type="datetimeFigureOut">
              <a:rPr lang="en-IE" smtClean="0"/>
              <a:pPr/>
              <a:t>01/12/2023</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44A8D9F0-9426-4C93-891D-D60147D4377C}" type="slidenum">
              <a:rPr lang="en-IE" smtClean="0"/>
              <a:pPr/>
              <a:t>‹#›</a:t>
            </a:fld>
            <a:endParaRPr lang="en-IE" dirty="0"/>
          </a:p>
        </p:txBody>
      </p:sp>
    </p:spTree>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1" name="chimes.wav"/>
          </p:stSnd>
        </p:sndAc>
      </p:transition>
    </mc:Choice>
    <mc:Fallback xmlns="">
      <p:transition spd="slow" advClick="0" advTm="11000">
        <p:diamond/>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34129D-EF24-475B-B28B-BE914DDA36CC}" type="datetimeFigureOut">
              <a:rPr lang="en-IE" smtClean="0"/>
              <a:pPr/>
              <a:t>01/12/2023</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44A8D9F0-9426-4C93-891D-D60147D4377C}" type="slidenum">
              <a:rPr lang="en-IE" smtClean="0"/>
              <a:pPr/>
              <a:t>‹#›</a:t>
            </a:fld>
            <a:endParaRPr lang="en-IE" dirty="0"/>
          </a:p>
        </p:txBody>
      </p:sp>
    </p:spTree>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1" name="chimes.wav"/>
          </p:stSnd>
        </p:sndAc>
      </p:transition>
    </mc:Choice>
    <mc:Fallback xmlns="">
      <p:transition spd="slow" advClick="0" advTm="11000">
        <p:diamond/>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34129D-EF24-475B-B28B-BE914DDA36CC}" type="datetimeFigureOut">
              <a:rPr lang="en-IE" smtClean="0"/>
              <a:pPr/>
              <a:t>01/12/2023</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44A8D9F0-9426-4C93-891D-D60147D4377C}" type="slidenum">
              <a:rPr lang="en-IE" smtClean="0"/>
              <a:pPr/>
              <a:t>‹#›</a:t>
            </a:fld>
            <a:endParaRPr lang="en-IE" dirty="0"/>
          </a:p>
        </p:txBody>
      </p:sp>
    </p:spTree>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1" name="chimes.wav"/>
          </p:stSnd>
        </p:sndAc>
      </p:transition>
    </mc:Choice>
    <mc:Fallback xmlns="">
      <p:transition spd="slow" advClick="0" advTm="11000">
        <p:diamond/>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4129D-EF24-475B-B28B-BE914DDA36CC}" type="datetimeFigureOut">
              <a:rPr lang="en-IE" smtClean="0"/>
              <a:pPr/>
              <a:t>01/12/2023</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8D9F0-9426-4C93-891D-D60147D4377C}" type="slidenum">
              <a:rPr lang="en-IE" smtClean="0"/>
              <a:pPr/>
              <a:t>‹#›</a:t>
            </a:fld>
            <a:endParaRPr lang="en-I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Lst>
  <mc:AlternateContent xmlns:mc="http://schemas.openxmlformats.org/markup-compatibility/2006" xmlns:p14="http://schemas.microsoft.com/office/powerpoint/2010/main">
    <mc:Choice Requires="p14">
      <p:transition spd="slow" p14:dur="1250" advClick="0" advTm="11000">
        <p:diamond/>
        <p:sndAc>
          <p:stSnd>
            <p:snd r:embed="rId14" name="chimes.wav"/>
          </p:stSnd>
        </p:sndAc>
      </p:transition>
    </mc:Choice>
    <mc:Fallback xmlns="">
      <p:transition spd="slow" advClick="0" advTm="11000">
        <p:diamond/>
        <p:sndAc>
          <p:stSnd>
            <p:snd r:embed="rId15" name="chimes.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mywaste.ie/"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audio" Target="../media/audio1.wav"/><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8.jpeg"/><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http://www.mywaste.ie/"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mywaste.ie/"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5.png"/><Relationship Id="rId2" Type="http://schemas.openxmlformats.org/officeDocument/2006/relationships/audio" Target="../media/audio1.wav"/><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image" Target="../media/image24.png"/><Relationship Id="rId5" Type="http://schemas.openxmlformats.org/officeDocument/2006/relationships/diagramQuickStyle" Target="../diagrams/quickStyle5.xml"/><Relationship Id="rId1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diagramLayout" Target="../diagrams/layout5.xml"/><Relationship Id="rId9" Type="http://schemas.openxmlformats.org/officeDocument/2006/relationships/image" Target="../media/image22.png"/><Relationship Id="rId14" Type="http://schemas.openxmlformats.org/officeDocument/2006/relationships/hyperlink" Target="http://www.mywaste.i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mywaste.ie/"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mywaste.ie/"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mywaste.ie/" TargetMode="Externa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mywaste.ie/"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hyperlink" Target="http://www.mywaste.i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mywaste.ie/"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3.png"/><Relationship Id="rId5" Type="http://schemas.openxmlformats.org/officeDocument/2006/relationships/diagramLayout" Target="../diagrams/layout2.xml"/><Relationship Id="rId10" Type="http://schemas.openxmlformats.org/officeDocument/2006/relationships/image" Target="../media/image5.png"/><Relationship Id="rId4" Type="http://schemas.openxmlformats.org/officeDocument/2006/relationships/diagramData" Target="../diagrams/data2.xml"/><Relationship Id="rId9" Type="http://schemas.openxmlformats.org/officeDocument/2006/relationships/hyperlink" Target="http://www.mywaste.i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mywaste.ie/" TargetMode="Externa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mywaste.ie/" TargetMode="External"/><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2.png"/><Relationship Id="rId10" Type="http://schemas.openxmlformats.org/officeDocument/2006/relationships/audio" Target="../media/audio1.wav"/><Relationship Id="rId4" Type="http://schemas.openxmlformats.org/officeDocument/2006/relationships/image" Target="../media/image35.jpe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8.jpg"/><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hyperlink" Target="http://www.mywaste.ie/" TargetMode="External"/><Relationship Id="rId5" Type="http://schemas.openxmlformats.org/officeDocument/2006/relationships/image" Target="../media/image33.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image" Target="../media/image3.png"/><Relationship Id="rId5" Type="http://schemas.openxmlformats.org/officeDocument/2006/relationships/diagramQuickStyle" Target="../diagrams/quickStyle6.xml"/><Relationship Id="rId10" Type="http://schemas.openxmlformats.org/officeDocument/2006/relationships/hyperlink" Target="http://www.mywaste.ie/" TargetMode="External"/><Relationship Id="rId4" Type="http://schemas.openxmlformats.org/officeDocument/2006/relationships/diagramLayout" Target="../diagrams/layout6.xml"/><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mywaste.ie/" TargetMode="Externa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mywaste.ie/" TargetMode="External"/><Relationship Id="rId4" Type="http://schemas.openxmlformats.org/officeDocument/2006/relationships/hyperlink" Target="http://www.gumlittertaskforce.i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mywaste.ie/" TargetMode="External"/><Relationship Id="rId3" Type="http://schemas.openxmlformats.org/officeDocument/2006/relationships/image" Target="../media/image44.pn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audio" Target="../media/audio1.wav"/><Relationship Id="rId5" Type="http://schemas.openxmlformats.org/officeDocument/2006/relationships/image" Target="../media/image46.jpeg"/><Relationship Id="rId10" Type="http://schemas.openxmlformats.org/officeDocument/2006/relationships/image" Target="../media/image2.png"/><Relationship Id="rId4" Type="http://schemas.openxmlformats.org/officeDocument/2006/relationships/image" Target="../media/image45.jpeg"/><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mywaste.ie/" TargetMode="External"/><Relationship Id="rId7"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8.png"/><Relationship Id="rId4" Type="http://schemas.openxmlformats.org/officeDocument/2006/relationships/hyperlink" Target="http://www.mywaste.i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3.png"/><Relationship Id="rId4" Type="http://schemas.openxmlformats.org/officeDocument/2006/relationships/hyperlink" Target="http://www.mywaste.i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17" Type="http://schemas.openxmlformats.org/officeDocument/2006/relationships/audio" Target="../media/audio1.wav"/><Relationship Id="rId2" Type="http://schemas.openxmlformats.org/officeDocument/2006/relationships/audio" Target="../media/audio1.wav"/><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5" Type="http://schemas.openxmlformats.org/officeDocument/2006/relationships/image" Target="../media/image7.png"/><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 Id="rId14" Type="http://schemas.openxmlformats.org/officeDocument/2006/relationships/hyperlink" Target="http://www.mywaste.ie/" TargetMode="External"/></Relationships>
</file>

<file path=ppt/slides/_rels/slide3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hyperlink" Target="http://www.mywaste.ie/" TargetMode="External"/><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mailto:community@louthcoco.ie" TargetMode="External"/><Relationship Id="rId5" Type="http://schemas.openxmlformats.org/officeDocument/2006/relationships/image" Target="../media/image54.jpe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mywaste.ie/" TargetMode="External"/><Relationship Id="rId9"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hyperlink" Target="http://www.mywaste.i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hyperlink" Target="http://www.mywaste.i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vandwrecycling.ie/" TargetMode="External"/><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www.mywaste.ie/" TargetMode="External"/><Relationship Id="rId4" Type="http://schemas.openxmlformats.org/officeDocument/2006/relationships/image" Target="../media/image2.png"/><Relationship Id="rId9"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www.mywaste.ie/"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www.mywaste.ie/"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785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6945"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itle 1"/>
          <p:cNvSpPr>
            <a:spLocks noGrp="1"/>
          </p:cNvSpPr>
          <p:nvPr>
            <p:ph type="ctrTitle"/>
          </p:nvPr>
        </p:nvSpPr>
        <p:spPr>
          <a:xfrm>
            <a:off x="1187624" y="2864271"/>
            <a:ext cx="7580101" cy="2385006"/>
          </a:xfrm>
        </p:spPr>
        <p:txBody>
          <a:bodyPr>
            <a:normAutofit/>
          </a:bodyPr>
          <a:lstStyle/>
          <a:p>
            <a:r>
              <a:rPr lang="en-IE" sz="3600" b="1" dirty="0"/>
              <a:t>Managing Waste - Christmas 2023</a:t>
            </a:r>
            <a:br>
              <a:rPr lang="en-IE" sz="3600" b="1" dirty="0"/>
            </a:br>
            <a:r>
              <a:rPr lang="en-IE" sz="1800" b="1" dirty="0"/>
              <a:t>Responsible Consumption &amp; Production</a:t>
            </a:r>
            <a:br>
              <a:rPr lang="en-IE" sz="3600" b="1" i="1" dirty="0">
                <a:solidFill>
                  <a:srgbClr val="FF0000"/>
                </a:solidFill>
              </a:rPr>
            </a:br>
            <a:r>
              <a:rPr lang="en-IE" sz="3600" b="1" dirty="0"/>
              <a:t> </a:t>
            </a:r>
          </a:p>
        </p:txBody>
      </p:sp>
      <p:sp>
        <p:nvSpPr>
          <p:cNvPr id="7" name="Subtitle 2"/>
          <p:cNvSpPr>
            <a:spLocks noGrp="1"/>
          </p:cNvSpPr>
          <p:nvPr>
            <p:ph type="subTitle" idx="1"/>
          </p:nvPr>
        </p:nvSpPr>
        <p:spPr>
          <a:xfrm>
            <a:off x="1371600" y="4707278"/>
            <a:ext cx="6400800" cy="1194994"/>
          </a:xfrm>
        </p:spPr>
        <p:txBody>
          <a:bodyPr>
            <a:normAutofit fontScale="92500" lnSpcReduction="20000"/>
          </a:bodyPr>
          <a:lstStyle/>
          <a:p>
            <a:r>
              <a:rPr lang="en-IE" sz="1700" dirty="0"/>
              <a:t>Louth County Council</a:t>
            </a:r>
          </a:p>
          <a:p>
            <a:r>
              <a:rPr lang="en-IE" sz="1700"/>
              <a:t>December 2023</a:t>
            </a:r>
            <a:endParaRPr lang="en-IE" sz="1700" dirty="0"/>
          </a:p>
          <a:p>
            <a:endParaRPr lang="en-IE" dirty="0"/>
          </a:p>
          <a:p>
            <a:r>
              <a:rPr lang="en-IE" sz="1400" b="1" dirty="0">
                <a:solidFill>
                  <a:schemeClr val="tx1"/>
                </a:solidFill>
              </a:rPr>
              <a:t>Paula Gribben– Environment Awareness Officer</a:t>
            </a:r>
            <a:endParaRPr lang="en-IE" b="1" dirty="0">
              <a:solidFill>
                <a:schemeClr val="tx1"/>
              </a:solidFill>
            </a:endParaRPr>
          </a:p>
        </p:txBody>
      </p:sp>
      <p:sp>
        <p:nvSpPr>
          <p:cNvPr id="2" name="TextBox 1"/>
          <p:cNvSpPr txBox="1"/>
          <p:nvPr/>
        </p:nvSpPr>
        <p:spPr>
          <a:xfrm>
            <a:off x="1835696" y="6488668"/>
            <a:ext cx="4104456" cy="369332"/>
          </a:xfrm>
          <a:prstGeom prst="rect">
            <a:avLst/>
          </a:prstGeom>
          <a:noFill/>
        </p:spPr>
        <p:txBody>
          <a:bodyPr wrap="square" rtlCol="0">
            <a:spAutoFit/>
          </a:bodyPr>
          <a:lstStyle/>
          <a:p>
            <a:pPr algn="ctr"/>
            <a:r>
              <a:rPr lang="en-US" dirty="0">
                <a:solidFill>
                  <a:schemeClr val="bg1"/>
                </a:solidFill>
              </a:rPr>
              <a:t>#circularliving </a:t>
            </a:r>
            <a:r>
              <a:rPr lang="en-US" dirty="0">
                <a:solidFill>
                  <a:schemeClr val="bg1"/>
                </a:solidFill>
                <a:hlinkClick r:id="rId8"/>
              </a:rPr>
              <a:t>www.MyWaste.ie</a:t>
            </a:r>
            <a:r>
              <a:rPr lang="en-US" dirty="0">
                <a:solidFill>
                  <a:schemeClr val="bg1"/>
                </a:solidFill>
              </a:rPr>
              <a:t> </a:t>
            </a:r>
            <a:endParaRPr lang="en-IE" dirty="0">
              <a:solidFill>
                <a:schemeClr val="bg1"/>
              </a:solidFill>
            </a:endParaRPr>
          </a:p>
        </p:txBody>
      </p:sp>
      <p:pic>
        <p:nvPicPr>
          <p:cNvPr id="8" name="Picture 2" descr="Image result for christmas tree images fre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74943" y="955728"/>
            <a:ext cx="1994114" cy="21775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2253E1D-C3DB-D123-1781-CA9F9F6F2233}"/>
              </a:ext>
            </a:extLst>
          </p:cNvPr>
          <p:cNvPicPr>
            <a:picLocks noChangeAspect="1"/>
          </p:cNvPicPr>
          <p:nvPr/>
        </p:nvPicPr>
        <p:blipFill>
          <a:blip r:embed="rId10"/>
          <a:stretch>
            <a:fillRect/>
          </a:stretch>
        </p:blipFill>
        <p:spPr>
          <a:xfrm>
            <a:off x="6560393" y="5859604"/>
            <a:ext cx="2076974" cy="10190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11"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5744" y="1196752"/>
            <a:ext cx="5698976" cy="4525963"/>
          </a:xfrm>
        </p:spPr>
        <p:txBody>
          <a:bodyPr>
            <a:normAutofit fontScale="92500" lnSpcReduction="10000"/>
          </a:bodyPr>
          <a:lstStyle/>
          <a:p>
            <a:pPr marL="0" indent="0">
              <a:buNone/>
            </a:pPr>
            <a:endParaRPr lang="en-IE" dirty="0"/>
          </a:p>
          <a:p>
            <a:pPr>
              <a:buFont typeface="Wingdings" panose="05000000000000000000" pitchFamily="2" charset="2"/>
              <a:buChar char="v"/>
            </a:pPr>
            <a:r>
              <a:rPr lang="en-IE" b="0" dirty="0"/>
              <a:t>Christmas decoration packaging is generally made of paper, card or soft plastics.</a:t>
            </a:r>
            <a:endParaRPr lang="en-IE" dirty="0"/>
          </a:p>
          <a:p>
            <a:pPr>
              <a:buFont typeface="Wingdings" panose="05000000000000000000" pitchFamily="2" charset="2"/>
              <a:buChar char="v"/>
            </a:pPr>
            <a:r>
              <a:rPr lang="en-IE" b="0" dirty="0"/>
              <a:t>Paper, card and soft plastic packaging can be placed in the recycling bin.</a:t>
            </a:r>
          </a:p>
          <a:p>
            <a:pPr>
              <a:buFont typeface="Wingdings" panose="05000000000000000000" pitchFamily="2" charset="2"/>
              <a:buChar char="v"/>
            </a:pPr>
            <a:r>
              <a:rPr lang="en-IE" b="0" dirty="0"/>
              <a:t>Please make sure items are clean, dry and placed loosely in the bin.</a:t>
            </a:r>
            <a:endParaRPr lang="en-IE" dirty="0"/>
          </a:p>
          <a:p>
            <a:pPr marL="0" indent="0">
              <a:buNone/>
            </a:pPr>
            <a:endParaRPr lang="en-IE" dirty="0"/>
          </a:p>
        </p:txBody>
      </p:sp>
      <p:sp>
        <p:nvSpPr>
          <p:cNvPr id="3" name="AutoShape 2" descr="Image result for christmas decorations free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4" name="AutoShape 4" descr="Image result for christmas decorations free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grpSp>
        <p:nvGrpSpPr>
          <p:cNvPr id="6" name="Group 5"/>
          <p:cNvGrpSpPr/>
          <p:nvPr/>
        </p:nvGrpSpPr>
        <p:grpSpPr>
          <a:xfrm>
            <a:off x="7509" y="72678"/>
            <a:ext cx="9135070" cy="785794"/>
            <a:chOff x="4464" y="0"/>
            <a:chExt cx="9135070" cy="785794"/>
          </a:xfrm>
        </p:grpSpPr>
        <p:sp>
          <p:nvSpPr>
            <p:cNvPr id="7" name="Chevron 6"/>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8"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9" name="TextBox 8"/>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Christmas Wrapping</a:t>
            </a:r>
          </a:p>
        </p:txBody>
      </p:sp>
      <p:pic>
        <p:nvPicPr>
          <p:cNvPr id="5" name="Picture 4"/>
          <p:cNvPicPr>
            <a:picLocks noChangeAspect="1"/>
          </p:cNvPicPr>
          <p:nvPr/>
        </p:nvPicPr>
        <p:blipFill>
          <a:blip r:embed="rId3"/>
          <a:stretch>
            <a:fillRect/>
          </a:stretch>
        </p:blipFill>
        <p:spPr>
          <a:xfrm>
            <a:off x="6588224" y="2420888"/>
            <a:ext cx="1987011" cy="2485653"/>
          </a:xfrm>
          <a:prstGeom prst="rect">
            <a:avLst/>
          </a:prstGeom>
        </p:spPr>
      </p:pic>
      <p:pic>
        <p:nvPicPr>
          <p:cNvPr id="10" name="Picture 2" descr="Image result for christmas tree images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7066" y="5157192"/>
            <a:ext cx="858409" cy="93735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6944" y="6528404"/>
            <a:ext cx="9580377" cy="329595"/>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3" name="Picture 12">
            <a:extLst>
              <a:ext uri="{FF2B5EF4-FFF2-40B4-BE49-F238E27FC236}">
                <a16:creationId xmlns:a16="http://schemas.microsoft.com/office/drawing/2014/main" id="{D3A160A2-8028-F3DA-66A8-D07F3FBE0585}"/>
              </a:ext>
            </a:extLst>
          </p:cNvPr>
          <p:cNvPicPr>
            <a:picLocks noChangeAspect="1"/>
          </p:cNvPicPr>
          <p:nvPr/>
        </p:nvPicPr>
        <p:blipFill>
          <a:blip r:embed="rId5"/>
          <a:stretch>
            <a:fillRect/>
          </a:stretch>
        </p:blipFill>
        <p:spPr>
          <a:xfrm>
            <a:off x="5292080" y="5801963"/>
            <a:ext cx="2076974" cy="1019026"/>
          </a:xfrm>
          <a:prstGeom prst="rect">
            <a:avLst/>
          </a:prstGeom>
        </p:spPr>
      </p:pic>
    </p:spTree>
    <p:extLst>
      <p:ext uri="{BB962C8B-B14F-4D97-AF65-F5344CB8AC3E}">
        <p14:creationId xmlns:p14="http://schemas.microsoft.com/office/powerpoint/2010/main" val="2944282400"/>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6" name="chimes.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512" y="1268760"/>
            <a:ext cx="6713220" cy="4958011"/>
          </a:xfrm>
        </p:spPr>
        <p:txBody>
          <a:bodyPr>
            <a:normAutofit fontScale="77500" lnSpcReduction="20000"/>
          </a:bodyPr>
          <a:lstStyle/>
          <a:p>
            <a:pPr>
              <a:buFont typeface="Wingdings" panose="05000000000000000000" pitchFamily="2" charset="2"/>
              <a:buChar char="v"/>
            </a:pPr>
            <a:r>
              <a:rPr lang="en-IE" b="0" dirty="0"/>
              <a:t>WEEE is a </a:t>
            </a:r>
            <a:r>
              <a:rPr lang="en-IE" dirty="0"/>
              <a:t>waste </a:t>
            </a:r>
            <a:r>
              <a:rPr lang="en-IE" b="0" dirty="0"/>
              <a:t>electrical item – anything powered by a battery or a plug.</a:t>
            </a:r>
          </a:p>
          <a:p>
            <a:pPr>
              <a:buFont typeface="Wingdings" panose="05000000000000000000" pitchFamily="2" charset="2"/>
              <a:buChar char="v"/>
            </a:pPr>
            <a:endParaRPr lang="en-IE" b="0" dirty="0"/>
          </a:p>
          <a:p>
            <a:pPr>
              <a:buFont typeface="Wingdings" panose="05000000000000000000" pitchFamily="2" charset="2"/>
              <a:buChar char="v"/>
            </a:pPr>
            <a:r>
              <a:rPr lang="en-IE" b="0" dirty="0"/>
              <a:t>This should be brought to a WEEE drop off recycling point or recycling centre site. </a:t>
            </a:r>
          </a:p>
          <a:p>
            <a:pPr>
              <a:buFont typeface="Wingdings" panose="05000000000000000000" pitchFamily="2" charset="2"/>
              <a:buChar char="v"/>
            </a:pPr>
            <a:endParaRPr lang="en-IE" b="0" dirty="0"/>
          </a:p>
          <a:p>
            <a:pPr>
              <a:buFont typeface="Wingdings" panose="05000000000000000000" pitchFamily="2" charset="2"/>
              <a:buChar char="v"/>
            </a:pPr>
            <a:r>
              <a:rPr lang="en-IE" b="0" dirty="0"/>
              <a:t>Electrical items generally contain hazardous components and therefore need to be disposed of correctly. This helps to conserve resources such as plastics, glass and metals that can be recovered for use again in industry.</a:t>
            </a:r>
            <a:endParaRPr lang="en-IE" dirty="0"/>
          </a:p>
          <a:p>
            <a:pPr>
              <a:buFont typeface="Wingdings" panose="05000000000000000000" pitchFamily="2" charset="2"/>
              <a:buChar char="v"/>
            </a:pPr>
            <a:r>
              <a:rPr lang="en-IE" b="0" dirty="0"/>
              <a:t>Does it have a picture of a crossed-out wheelie bin on it? </a:t>
            </a:r>
          </a:p>
          <a:p>
            <a:endParaRPr lang="en-IE" dirty="0"/>
          </a:p>
        </p:txBody>
      </p:sp>
      <p:pic>
        <p:nvPicPr>
          <p:cNvPr id="4098" name="Picture 2" descr="Image result for led christmas lights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9124" y="1857033"/>
            <a:ext cx="1610558" cy="243606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509" y="72678"/>
            <a:ext cx="9135070" cy="785794"/>
            <a:chOff x="4464" y="0"/>
            <a:chExt cx="9135070" cy="785794"/>
          </a:xfrm>
        </p:grpSpPr>
        <p:sp>
          <p:nvSpPr>
            <p:cNvPr id="5" name="Chevron 4"/>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6"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7" name="TextBox 6"/>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WEEE</a:t>
            </a:r>
          </a:p>
        </p:txBody>
      </p:sp>
      <p:pic>
        <p:nvPicPr>
          <p:cNvPr id="8" name="Picture 2" descr="Image result for christmas tree images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7066" y="4781974"/>
            <a:ext cx="1202026" cy="13125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6945"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5"/>
              </a:rPr>
              <a:t>www.MyWaste.ie</a:t>
            </a:r>
            <a:r>
              <a:rPr lang="en-US" dirty="0">
                <a:solidFill>
                  <a:schemeClr val="bg1"/>
                </a:solidFill>
              </a:rPr>
              <a:t> </a:t>
            </a:r>
            <a:endParaRPr lang="en-IE" dirty="0">
              <a:solidFill>
                <a:schemeClr val="bg1"/>
              </a:solidFill>
            </a:endParaRPr>
          </a:p>
        </p:txBody>
      </p:sp>
      <p:pic>
        <p:nvPicPr>
          <p:cNvPr id="3" name="Picture 2"/>
          <p:cNvPicPr>
            <a:picLocks noChangeAspect="1"/>
          </p:cNvPicPr>
          <p:nvPr/>
        </p:nvPicPr>
        <p:blipFill>
          <a:blip r:embed="rId6"/>
          <a:stretch>
            <a:fillRect/>
          </a:stretch>
        </p:blipFill>
        <p:spPr>
          <a:xfrm>
            <a:off x="1926460" y="5383633"/>
            <a:ext cx="845340" cy="785793"/>
          </a:xfrm>
          <a:prstGeom prst="rect">
            <a:avLst/>
          </a:prstGeom>
        </p:spPr>
      </p:pic>
      <p:pic>
        <p:nvPicPr>
          <p:cNvPr id="12" name="Picture 11">
            <a:extLst>
              <a:ext uri="{FF2B5EF4-FFF2-40B4-BE49-F238E27FC236}">
                <a16:creationId xmlns:a16="http://schemas.microsoft.com/office/drawing/2014/main" id="{0D61CAD4-2C44-8534-1DE1-03392BBE72F3}"/>
              </a:ext>
            </a:extLst>
          </p:cNvPr>
          <p:cNvPicPr>
            <a:picLocks noChangeAspect="1"/>
          </p:cNvPicPr>
          <p:nvPr/>
        </p:nvPicPr>
        <p:blipFill>
          <a:blip r:embed="rId7"/>
          <a:stretch>
            <a:fillRect/>
          </a:stretch>
        </p:blipFill>
        <p:spPr>
          <a:xfrm>
            <a:off x="5218607" y="5776530"/>
            <a:ext cx="2076974" cy="1019026"/>
          </a:xfrm>
          <a:prstGeom prst="rect">
            <a:avLst/>
          </a:prstGeom>
        </p:spPr>
      </p:pic>
    </p:spTree>
    <p:extLst>
      <p:ext uri="{BB962C8B-B14F-4D97-AF65-F5344CB8AC3E}">
        <p14:creationId xmlns:p14="http://schemas.microsoft.com/office/powerpoint/2010/main" val="1107506943"/>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8" name="chimes.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414" y="1065675"/>
            <a:ext cx="6117770" cy="5293757"/>
          </a:xfrm>
          <a:prstGeom prst="rect">
            <a:avLst/>
          </a:prstGeom>
        </p:spPr>
        <p:txBody>
          <a:bodyPr wrap="square">
            <a:spAutoFit/>
          </a:bodyPr>
          <a:lstStyle/>
          <a:p>
            <a:r>
              <a:rPr lang="en-IE" sz="3200" b="1" dirty="0"/>
              <a:t>Waste</a:t>
            </a:r>
          </a:p>
          <a:p>
            <a:br>
              <a:rPr lang="en-IE" dirty="0"/>
            </a:br>
            <a:r>
              <a:rPr lang="en-US" sz="2400" b="1" dirty="0"/>
              <a:t>Have a waste segregation collection system.</a:t>
            </a:r>
          </a:p>
          <a:p>
            <a:pPr marL="342900" indent="-342900">
              <a:buFont typeface="Wingdings" panose="05000000000000000000" pitchFamily="2" charset="2"/>
              <a:buChar char="v"/>
            </a:pPr>
            <a:r>
              <a:rPr lang="en-US" sz="2400" b="1" dirty="0"/>
              <a:t>Ensure the waste generated is  collected by a waste operator with a waste collection permit. </a:t>
            </a:r>
          </a:p>
          <a:p>
            <a:pPr marL="342900" indent="-342900">
              <a:buFont typeface="Wingdings" panose="05000000000000000000" pitchFamily="2" charset="2"/>
              <a:buChar char="v"/>
            </a:pPr>
            <a:r>
              <a:rPr lang="en-US" sz="2400" b="1" dirty="0"/>
              <a:t>Present the waste with the correct waste in the correct bin.</a:t>
            </a:r>
            <a:endParaRPr lang="en-IE" sz="2000" dirty="0"/>
          </a:p>
          <a:p>
            <a:pPr marL="342900" indent="-342900">
              <a:buFont typeface="Wingdings" panose="05000000000000000000" pitchFamily="2" charset="2"/>
              <a:buChar char="v"/>
            </a:pPr>
            <a:r>
              <a:rPr lang="en-IE" sz="2400" dirty="0"/>
              <a:t>Segregate your waste into food waste, dry recyclables &amp; landfill waste.</a:t>
            </a:r>
          </a:p>
          <a:p>
            <a:pPr marL="342900" indent="-342900">
              <a:buFont typeface="Wingdings" panose="05000000000000000000" pitchFamily="2" charset="2"/>
              <a:buChar char="v"/>
            </a:pPr>
            <a:r>
              <a:rPr lang="en-IE" sz="2400" dirty="0"/>
              <a:t>Check changes to your bin collection days              over the holidays.</a:t>
            </a:r>
          </a:p>
          <a:p>
            <a:pPr marL="342900" indent="-342900">
              <a:buFont typeface="Wingdings" panose="05000000000000000000" pitchFamily="2" charset="2"/>
              <a:buChar char="v"/>
            </a:pPr>
            <a:r>
              <a:rPr lang="en-IE" sz="2400" dirty="0"/>
              <a:t>Save gift bags &amp; Christmas wrapping for reuse.</a:t>
            </a:r>
          </a:p>
        </p:txBody>
      </p:sp>
      <p:grpSp>
        <p:nvGrpSpPr>
          <p:cNvPr id="10" name="Group 9"/>
          <p:cNvGrpSpPr/>
          <p:nvPr/>
        </p:nvGrpSpPr>
        <p:grpSpPr>
          <a:xfrm>
            <a:off x="7509" y="72678"/>
            <a:ext cx="9135070" cy="785794"/>
            <a:chOff x="4464" y="0"/>
            <a:chExt cx="9135070" cy="785794"/>
          </a:xfrm>
        </p:grpSpPr>
        <p:sp>
          <p:nvSpPr>
            <p:cNvPr id="15" name="Chevron 14"/>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16"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17" name="TextBox 16"/>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Waste Segregation </a:t>
            </a:r>
          </a:p>
        </p:txBody>
      </p:sp>
      <p:pic>
        <p:nvPicPr>
          <p:cNvPr id="18" name="Picture 17"/>
          <p:cNvPicPr>
            <a:picLocks noChangeAspect="1"/>
          </p:cNvPicPr>
          <p:nvPr/>
        </p:nvPicPr>
        <p:blipFill>
          <a:blip r:embed="rId3"/>
          <a:stretch>
            <a:fillRect/>
          </a:stretch>
        </p:blipFill>
        <p:spPr>
          <a:xfrm>
            <a:off x="7039993" y="1616969"/>
            <a:ext cx="1905929" cy="3168352"/>
          </a:xfrm>
          <a:prstGeom prst="rect">
            <a:avLst/>
          </a:prstGeom>
        </p:spPr>
      </p:pic>
      <p:pic>
        <p:nvPicPr>
          <p:cNvPr id="19" name="Picture 2" descr="Image result for christmas tree images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7066" y="4809194"/>
            <a:ext cx="1202026" cy="131257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6945"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2" name="TextBox 21"/>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5"/>
              </a:rPr>
              <a:t>www.MyWaste.ie</a:t>
            </a:r>
            <a:r>
              <a:rPr lang="en-US" dirty="0">
                <a:solidFill>
                  <a:schemeClr val="bg1"/>
                </a:solidFill>
              </a:rPr>
              <a:t> </a:t>
            </a:r>
            <a:endParaRPr lang="en-IE" dirty="0">
              <a:solidFill>
                <a:schemeClr val="bg1"/>
              </a:solidFill>
            </a:endParaRPr>
          </a:p>
        </p:txBody>
      </p:sp>
      <p:pic>
        <p:nvPicPr>
          <p:cNvPr id="2" name="Picture 1">
            <a:extLst>
              <a:ext uri="{FF2B5EF4-FFF2-40B4-BE49-F238E27FC236}">
                <a16:creationId xmlns:a16="http://schemas.microsoft.com/office/drawing/2014/main" id="{36EEBE48-B7DF-7771-F154-DB5363248EDD}"/>
              </a:ext>
            </a:extLst>
          </p:cNvPr>
          <p:cNvPicPr>
            <a:picLocks noChangeAspect="1"/>
          </p:cNvPicPr>
          <p:nvPr/>
        </p:nvPicPr>
        <p:blipFill>
          <a:blip r:embed="rId6"/>
          <a:stretch>
            <a:fillRect/>
          </a:stretch>
        </p:blipFill>
        <p:spPr>
          <a:xfrm>
            <a:off x="5340092" y="5838974"/>
            <a:ext cx="2076974" cy="1019026"/>
          </a:xfrm>
          <a:prstGeom prst="rect">
            <a:avLst/>
          </a:prstGeom>
        </p:spPr>
      </p:pic>
    </p:spTree>
    <p:extLst>
      <p:ext uri="{BB962C8B-B14F-4D97-AF65-F5344CB8AC3E}">
        <p14:creationId xmlns:p14="http://schemas.microsoft.com/office/powerpoint/2010/main" val="4280473399"/>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7" name="chimes.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26504789"/>
              </p:ext>
            </p:extLst>
          </p:nvPr>
        </p:nvGraphicFramePr>
        <p:xfrm>
          <a:off x="0" y="0"/>
          <a:ext cx="9144000" cy="785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Subtitle 2"/>
          <p:cNvSpPr txBox="1">
            <a:spLocks/>
          </p:cNvSpPr>
          <p:nvPr/>
        </p:nvSpPr>
        <p:spPr>
          <a:xfrm>
            <a:off x="107504" y="1052417"/>
            <a:ext cx="4032448" cy="55206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IE" sz="2400" dirty="0">
              <a:solidFill>
                <a:schemeClr val="tx1"/>
              </a:solidFill>
            </a:endParaRPr>
          </a:p>
        </p:txBody>
      </p:sp>
      <p:sp>
        <p:nvSpPr>
          <p:cNvPr id="9" name="Subtitle 2"/>
          <p:cNvSpPr txBox="1">
            <a:spLocks/>
          </p:cNvSpPr>
          <p:nvPr/>
        </p:nvSpPr>
        <p:spPr>
          <a:xfrm>
            <a:off x="460375" y="930257"/>
            <a:ext cx="3787081" cy="50260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400" b="1" dirty="0">
              <a:solidFill>
                <a:schemeClr val="tx1"/>
              </a:solidFill>
            </a:endParaRPr>
          </a:p>
          <a:p>
            <a:pPr algn="l"/>
            <a:endParaRPr lang="en-US" sz="2400" b="1" dirty="0">
              <a:solidFill>
                <a:schemeClr val="tx1"/>
              </a:solidFill>
            </a:endParaRPr>
          </a:p>
          <a:p>
            <a:pPr algn="l"/>
            <a:endParaRPr lang="en-US" sz="2400" dirty="0">
              <a:solidFill>
                <a:schemeClr val="tx1"/>
              </a:solidFill>
            </a:endParaRPr>
          </a:p>
          <a:p>
            <a:pPr marL="457200" indent="-457200" algn="l">
              <a:buFont typeface="+mj-lt"/>
              <a:buAutoNum type="arabicPeriod"/>
            </a:pPr>
            <a:r>
              <a:rPr lang="en-US" sz="4000" dirty="0">
                <a:solidFill>
                  <a:schemeClr val="tx1"/>
                </a:solidFill>
              </a:rPr>
              <a:t>Recycling</a:t>
            </a:r>
          </a:p>
          <a:p>
            <a:pPr marL="457200" indent="-457200" algn="l">
              <a:buFont typeface="+mj-lt"/>
              <a:buAutoNum type="arabicPeriod"/>
            </a:pPr>
            <a:r>
              <a:rPr lang="en-US" sz="4000" dirty="0">
                <a:solidFill>
                  <a:schemeClr val="tx1"/>
                </a:solidFill>
              </a:rPr>
              <a:t>Food Waste</a:t>
            </a:r>
          </a:p>
          <a:p>
            <a:pPr marL="457200" indent="-457200" algn="l">
              <a:buFont typeface="+mj-lt"/>
              <a:buAutoNum type="arabicPeriod"/>
            </a:pPr>
            <a:r>
              <a:rPr lang="en-US" sz="4000" dirty="0">
                <a:solidFill>
                  <a:schemeClr val="tx1"/>
                </a:solidFill>
              </a:rPr>
              <a:t>General Waste</a:t>
            </a:r>
          </a:p>
          <a:p>
            <a:pPr marL="457200" indent="-457200" algn="l">
              <a:buFont typeface="+mj-lt"/>
              <a:buAutoNum type="arabicPeriod"/>
            </a:pPr>
            <a:r>
              <a:rPr lang="en-US" sz="4000" dirty="0">
                <a:solidFill>
                  <a:schemeClr val="tx1"/>
                </a:solidFill>
              </a:rPr>
              <a:t>Glass or</a:t>
            </a:r>
          </a:p>
          <a:p>
            <a:pPr marL="1028700" lvl="1" indent="-571500" algn="l">
              <a:buFont typeface="Arial" panose="020B0604020202020204" pitchFamily="34" charset="0"/>
              <a:buChar char="•"/>
            </a:pPr>
            <a:r>
              <a:rPr lang="en-US" sz="2400" dirty="0">
                <a:solidFill>
                  <a:schemeClr val="tx1"/>
                </a:solidFill>
              </a:rPr>
              <a:t>Glass (Bring Bank)</a:t>
            </a:r>
            <a:endParaRPr lang="en-IE" sz="2400" dirty="0">
              <a:solidFill>
                <a:schemeClr val="tx1"/>
              </a:solidFill>
            </a:endParaRPr>
          </a:p>
        </p:txBody>
      </p:sp>
      <p:sp>
        <p:nvSpPr>
          <p:cNvPr id="6" name="AutoShape 4" descr="Image result for policy free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3" name="AutoShape 2" descr="Image result for biodegradable and compostable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10" name="Picture 9"/>
          <p:cNvPicPr>
            <a:picLocks noChangeAspect="1"/>
          </p:cNvPicPr>
          <p:nvPr/>
        </p:nvPicPr>
        <p:blipFill>
          <a:blip r:embed="rId8"/>
          <a:stretch>
            <a:fillRect/>
          </a:stretch>
        </p:blipFill>
        <p:spPr>
          <a:xfrm>
            <a:off x="4982709" y="1114502"/>
            <a:ext cx="2710830" cy="963775"/>
          </a:xfrm>
          <a:prstGeom prst="rect">
            <a:avLst/>
          </a:prstGeom>
        </p:spPr>
      </p:pic>
      <p:pic>
        <p:nvPicPr>
          <p:cNvPr id="11" name="Picture 10"/>
          <p:cNvPicPr>
            <a:picLocks noChangeAspect="1"/>
          </p:cNvPicPr>
          <p:nvPr/>
        </p:nvPicPr>
        <p:blipFill>
          <a:blip r:embed="rId9"/>
          <a:stretch>
            <a:fillRect/>
          </a:stretch>
        </p:blipFill>
        <p:spPr>
          <a:xfrm>
            <a:off x="4990542" y="2221886"/>
            <a:ext cx="2710830" cy="1022305"/>
          </a:xfrm>
          <a:prstGeom prst="rect">
            <a:avLst/>
          </a:prstGeom>
        </p:spPr>
      </p:pic>
      <p:pic>
        <p:nvPicPr>
          <p:cNvPr id="12" name="Picture 11"/>
          <p:cNvPicPr>
            <a:picLocks noChangeAspect="1"/>
          </p:cNvPicPr>
          <p:nvPr/>
        </p:nvPicPr>
        <p:blipFill>
          <a:blip r:embed="rId10"/>
          <a:stretch>
            <a:fillRect/>
          </a:stretch>
        </p:blipFill>
        <p:spPr>
          <a:xfrm>
            <a:off x="4982709" y="3481306"/>
            <a:ext cx="2686301" cy="888676"/>
          </a:xfrm>
          <a:prstGeom prst="rect">
            <a:avLst/>
          </a:prstGeom>
        </p:spPr>
      </p:pic>
      <p:cxnSp>
        <p:nvCxnSpPr>
          <p:cNvPr id="15" name="Straight Arrow Connector 14"/>
          <p:cNvCxnSpPr/>
          <p:nvPr/>
        </p:nvCxnSpPr>
        <p:spPr>
          <a:xfrm flipV="1">
            <a:off x="3048601" y="1713794"/>
            <a:ext cx="1941941" cy="113784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p:nvPr/>
        </p:nvCxnSpPr>
        <p:spPr>
          <a:xfrm flipV="1">
            <a:off x="3567011" y="2733039"/>
            <a:ext cx="1581053" cy="78133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p:nvPr/>
        </p:nvCxnSpPr>
        <p:spPr>
          <a:xfrm flipV="1">
            <a:off x="4130996" y="4077072"/>
            <a:ext cx="859546" cy="31685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p:nvPr/>
        </p:nvCxnSpPr>
        <p:spPr>
          <a:xfrm flipV="1">
            <a:off x="2699792" y="5120609"/>
            <a:ext cx="2149385" cy="3658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30" name="Picture 29"/>
          <p:cNvPicPr>
            <a:picLocks noChangeAspect="1"/>
          </p:cNvPicPr>
          <p:nvPr/>
        </p:nvPicPr>
        <p:blipFill>
          <a:blip r:embed="rId11"/>
          <a:stretch>
            <a:fillRect/>
          </a:stretch>
        </p:blipFill>
        <p:spPr>
          <a:xfrm>
            <a:off x="4956681" y="4680282"/>
            <a:ext cx="2808576" cy="880655"/>
          </a:xfrm>
          <a:prstGeom prst="rect">
            <a:avLst/>
          </a:prstGeom>
        </p:spPr>
      </p:pic>
      <p:pic>
        <p:nvPicPr>
          <p:cNvPr id="5121" name="Picture 5120"/>
          <p:cNvPicPr>
            <a:picLocks noChangeAspect="1"/>
          </p:cNvPicPr>
          <p:nvPr/>
        </p:nvPicPr>
        <p:blipFill>
          <a:blip r:embed="rId12"/>
          <a:stretch>
            <a:fillRect/>
          </a:stretch>
        </p:blipFill>
        <p:spPr>
          <a:xfrm>
            <a:off x="4948072" y="4743228"/>
            <a:ext cx="731268" cy="754762"/>
          </a:xfrm>
          <a:prstGeom prst="rect">
            <a:avLst/>
          </a:prstGeom>
        </p:spPr>
      </p:pic>
      <p:cxnSp>
        <p:nvCxnSpPr>
          <p:cNvPr id="18" name="Straight Arrow Connector 17"/>
          <p:cNvCxnSpPr/>
          <p:nvPr/>
        </p:nvCxnSpPr>
        <p:spPr>
          <a:xfrm flipV="1">
            <a:off x="3923928" y="5273009"/>
            <a:ext cx="1077649" cy="53225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20" name="Group 19"/>
          <p:cNvGrpSpPr/>
          <p:nvPr/>
        </p:nvGrpSpPr>
        <p:grpSpPr>
          <a:xfrm>
            <a:off x="7509" y="72678"/>
            <a:ext cx="9135070" cy="785794"/>
            <a:chOff x="4464" y="0"/>
            <a:chExt cx="9135070" cy="785794"/>
          </a:xfrm>
        </p:grpSpPr>
        <p:sp>
          <p:nvSpPr>
            <p:cNvPr id="22" name="Chevron 21"/>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23"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24" name="TextBox 23"/>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Waste Segregation </a:t>
            </a:r>
          </a:p>
        </p:txBody>
      </p:sp>
      <p:pic>
        <p:nvPicPr>
          <p:cNvPr id="25" name="Picture 2" descr="Image result for christmas tree images fre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3866" y="4840161"/>
            <a:ext cx="1238780" cy="135270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710195" y="6498190"/>
            <a:ext cx="4229957"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14"/>
              </a:rPr>
              <a:t>www.MyWaste.ie</a:t>
            </a:r>
            <a:r>
              <a:rPr lang="en-US" dirty="0">
                <a:solidFill>
                  <a:schemeClr val="bg1"/>
                </a:solidFill>
              </a:rPr>
              <a:t> </a:t>
            </a:r>
            <a:endParaRPr lang="en-IE" dirty="0">
              <a:solidFill>
                <a:schemeClr val="bg1"/>
              </a:solidFill>
            </a:endParaRPr>
          </a:p>
        </p:txBody>
      </p:sp>
      <p:pic>
        <p:nvPicPr>
          <p:cNvPr id="2" name="Picture 1">
            <a:extLst>
              <a:ext uri="{FF2B5EF4-FFF2-40B4-BE49-F238E27FC236}">
                <a16:creationId xmlns:a16="http://schemas.microsoft.com/office/drawing/2014/main" id="{13D683B3-EF85-5497-2EA5-DBEF43578EFB}"/>
              </a:ext>
            </a:extLst>
          </p:cNvPr>
          <p:cNvPicPr>
            <a:picLocks noChangeAspect="1"/>
          </p:cNvPicPr>
          <p:nvPr/>
        </p:nvPicPr>
        <p:blipFill>
          <a:blip r:embed="rId15"/>
          <a:stretch>
            <a:fillRect/>
          </a:stretch>
        </p:blipFill>
        <p:spPr>
          <a:xfrm>
            <a:off x="5465869" y="5833857"/>
            <a:ext cx="2076974" cy="1019026"/>
          </a:xfrm>
          <a:prstGeom prst="rect">
            <a:avLst/>
          </a:prstGeom>
        </p:spPr>
      </p:pic>
    </p:spTree>
    <p:extLst>
      <p:ext uri="{BB962C8B-B14F-4D97-AF65-F5344CB8AC3E}">
        <p14:creationId xmlns:p14="http://schemas.microsoft.com/office/powerpoint/2010/main" val="990807379"/>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16" name="chimes.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Subtitle 2"/>
          <p:cNvSpPr txBox="1">
            <a:spLocks/>
          </p:cNvSpPr>
          <p:nvPr/>
        </p:nvSpPr>
        <p:spPr>
          <a:xfrm>
            <a:off x="107504" y="1052417"/>
            <a:ext cx="4032448" cy="55206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IE" sz="2400" dirty="0">
              <a:solidFill>
                <a:schemeClr val="tx1"/>
              </a:solidFill>
            </a:endParaRPr>
          </a:p>
        </p:txBody>
      </p:sp>
      <p:sp>
        <p:nvSpPr>
          <p:cNvPr id="6" name="AutoShape 4" descr="Image result for policy free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2" name="TextBox 1"/>
          <p:cNvSpPr txBox="1"/>
          <p:nvPr/>
        </p:nvSpPr>
        <p:spPr>
          <a:xfrm>
            <a:off x="5650302" y="5495026"/>
            <a:ext cx="2810130" cy="411623"/>
          </a:xfrm>
          <a:prstGeom prst="rect">
            <a:avLst/>
          </a:prstGeom>
          <a:solidFill>
            <a:schemeClr val="bg1"/>
          </a:solidFill>
        </p:spPr>
        <p:txBody>
          <a:bodyPr wrap="square" rtlCol="0">
            <a:spAutoFit/>
          </a:bodyPr>
          <a:lstStyle/>
          <a:p>
            <a:endParaRPr lang="en-IE" dirty="0"/>
          </a:p>
        </p:txBody>
      </p:sp>
      <p:sp>
        <p:nvSpPr>
          <p:cNvPr id="3" name="AutoShape 2" descr="Image result for biodegradable and compostable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7" name="Picture 6"/>
          <p:cNvPicPr>
            <a:picLocks noChangeAspect="1"/>
          </p:cNvPicPr>
          <p:nvPr/>
        </p:nvPicPr>
        <p:blipFill>
          <a:blip r:embed="rId3"/>
          <a:stretch>
            <a:fillRect/>
          </a:stretch>
        </p:blipFill>
        <p:spPr>
          <a:xfrm>
            <a:off x="3275856" y="951351"/>
            <a:ext cx="4583563" cy="5001631"/>
          </a:xfrm>
          <a:prstGeom prst="rect">
            <a:avLst/>
          </a:prstGeom>
        </p:spPr>
      </p:pic>
      <p:sp>
        <p:nvSpPr>
          <p:cNvPr id="10" name="TextBox 9"/>
          <p:cNvSpPr txBox="1"/>
          <p:nvPr/>
        </p:nvSpPr>
        <p:spPr>
          <a:xfrm>
            <a:off x="612775" y="1556792"/>
            <a:ext cx="3167137" cy="3785652"/>
          </a:xfrm>
          <a:prstGeom prst="rect">
            <a:avLst/>
          </a:prstGeom>
          <a:noFill/>
        </p:spPr>
        <p:txBody>
          <a:bodyPr wrap="square" rtlCol="0">
            <a:spAutoFit/>
          </a:bodyPr>
          <a:lstStyle/>
          <a:p>
            <a:r>
              <a:rPr lang="en-US" sz="8000" b="1" dirty="0"/>
              <a:t>Clean </a:t>
            </a:r>
          </a:p>
          <a:p>
            <a:r>
              <a:rPr lang="en-US" sz="8000" b="1" dirty="0"/>
              <a:t>Dry </a:t>
            </a:r>
          </a:p>
          <a:p>
            <a:r>
              <a:rPr lang="en-US" sz="8000" b="1" dirty="0"/>
              <a:t>Loose </a:t>
            </a:r>
            <a:endParaRPr lang="en-IE" sz="8000" b="1" dirty="0"/>
          </a:p>
        </p:txBody>
      </p:sp>
      <p:grpSp>
        <p:nvGrpSpPr>
          <p:cNvPr id="11" name="Group 10"/>
          <p:cNvGrpSpPr/>
          <p:nvPr/>
        </p:nvGrpSpPr>
        <p:grpSpPr>
          <a:xfrm>
            <a:off x="7509" y="72678"/>
            <a:ext cx="9135070" cy="785794"/>
            <a:chOff x="4464" y="0"/>
            <a:chExt cx="9135070" cy="785794"/>
          </a:xfrm>
        </p:grpSpPr>
        <p:sp>
          <p:nvSpPr>
            <p:cNvPr id="12" name="Chevron 11"/>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13"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15" name="TextBox 14"/>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Waste Segregation </a:t>
            </a:r>
          </a:p>
        </p:txBody>
      </p:sp>
      <p:pic>
        <p:nvPicPr>
          <p:cNvPr id="16" name="Picture 2" descr="Image result for christmas tree images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9419" y="4838739"/>
            <a:ext cx="1202026" cy="131257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5"/>
              </a:rPr>
              <a:t>www.MyWaste.ie</a:t>
            </a:r>
            <a:r>
              <a:rPr lang="en-US" dirty="0">
                <a:solidFill>
                  <a:schemeClr val="bg1"/>
                </a:solidFill>
              </a:rPr>
              <a:t> </a:t>
            </a:r>
            <a:endParaRPr lang="en-IE" dirty="0">
              <a:solidFill>
                <a:schemeClr val="bg1"/>
              </a:solidFill>
            </a:endParaRPr>
          </a:p>
        </p:txBody>
      </p:sp>
      <p:pic>
        <p:nvPicPr>
          <p:cNvPr id="4" name="Picture 3">
            <a:extLst>
              <a:ext uri="{FF2B5EF4-FFF2-40B4-BE49-F238E27FC236}">
                <a16:creationId xmlns:a16="http://schemas.microsoft.com/office/drawing/2014/main" id="{BC96326C-94F8-6C1B-FFB4-3EFD2F900084}"/>
              </a:ext>
            </a:extLst>
          </p:cNvPr>
          <p:cNvPicPr>
            <a:picLocks noChangeAspect="1"/>
          </p:cNvPicPr>
          <p:nvPr/>
        </p:nvPicPr>
        <p:blipFill>
          <a:blip r:embed="rId6"/>
          <a:stretch>
            <a:fillRect/>
          </a:stretch>
        </p:blipFill>
        <p:spPr>
          <a:xfrm>
            <a:off x="5566421" y="5952982"/>
            <a:ext cx="2076974" cy="963501"/>
          </a:xfrm>
          <a:prstGeom prst="rect">
            <a:avLst/>
          </a:prstGeom>
        </p:spPr>
      </p:pic>
    </p:spTree>
    <p:extLst>
      <p:ext uri="{BB962C8B-B14F-4D97-AF65-F5344CB8AC3E}">
        <p14:creationId xmlns:p14="http://schemas.microsoft.com/office/powerpoint/2010/main" val="3394297341"/>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7" name="chimes.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Subtitle 2"/>
          <p:cNvSpPr txBox="1">
            <a:spLocks/>
          </p:cNvSpPr>
          <p:nvPr/>
        </p:nvSpPr>
        <p:spPr>
          <a:xfrm>
            <a:off x="107504" y="1052417"/>
            <a:ext cx="4032448" cy="55206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IE" sz="2400" dirty="0">
              <a:solidFill>
                <a:schemeClr val="tx1"/>
              </a:solidFill>
            </a:endParaRPr>
          </a:p>
        </p:txBody>
      </p:sp>
      <p:sp>
        <p:nvSpPr>
          <p:cNvPr id="6" name="AutoShape 4" descr="Image result for policy free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2" name="TextBox 1"/>
          <p:cNvSpPr txBox="1"/>
          <p:nvPr/>
        </p:nvSpPr>
        <p:spPr>
          <a:xfrm>
            <a:off x="5650302" y="5495026"/>
            <a:ext cx="2810130" cy="411623"/>
          </a:xfrm>
          <a:prstGeom prst="rect">
            <a:avLst/>
          </a:prstGeom>
          <a:solidFill>
            <a:schemeClr val="bg1"/>
          </a:solidFill>
        </p:spPr>
        <p:txBody>
          <a:bodyPr wrap="square" rtlCol="0">
            <a:spAutoFit/>
          </a:bodyPr>
          <a:lstStyle/>
          <a:p>
            <a:endParaRPr lang="en-IE" dirty="0"/>
          </a:p>
        </p:txBody>
      </p:sp>
      <p:sp>
        <p:nvSpPr>
          <p:cNvPr id="3" name="AutoShape 2" descr="Image result for biodegradable and compostable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7" name="Picture 6"/>
          <p:cNvPicPr>
            <a:picLocks noChangeAspect="1"/>
          </p:cNvPicPr>
          <p:nvPr/>
        </p:nvPicPr>
        <p:blipFill>
          <a:blip r:embed="rId3"/>
          <a:stretch>
            <a:fillRect/>
          </a:stretch>
        </p:blipFill>
        <p:spPr>
          <a:xfrm>
            <a:off x="3851920" y="989759"/>
            <a:ext cx="3863535" cy="4891535"/>
          </a:xfrm>
          <a:prstGeom prst="rect">
            <a:avLst/>
          </a:prstGeom>
        </p:spPr>
      </p:pic>
      <p:sp>
        <p:nvSpPr>
          <p:cNvPr id="13" name="TextBox 12"/>
          <p:cNvSpPr txBox="1"/>
          <p:nvPr/>
        </p:nvSpPr>
        <p:spPr>
          <a:xfrm>
            <a:off x="290398" y="2062786"/>
            <a:ext cx="3687961" cy="2862322"/>
          </a:xfrm>
          <a:prstGeom prst="rect">
            <a:avLst/>
          </a:prstGeom>
          <a:noFill/>
        </p:spPr>
        <p:txBody>
          <a:bodyPr wrap="square" rtlCol="0">
            <a:spAutoFit/>
          </a:bodyPr>
          <a:lstStyle/>
          <a:p>
            <a:r>
              <a:rPr lang="en-US" sz="6000" b="1" dirty="0"/>
              <a:t>No Glass </a:t>
            </a:r>
          </a:p>
          <a:p>
            <a:r>
              <a:rPr lang="en-US" sz="6000" b="1" dirty="0"/>
              <a:t>No Plastics </a:t>
            </a:r>
          </a:p>
          <a:p>
            <a:r>
              <a:rPr lang="en-US" sz="6000" b="1" dirty="0"/>
              <a:t>No Metals</a:t>
            </a:r>
            <a:endParaRPr lang="en-IE" sz="6000" b="1" dirty="0"/>
          </a:p>
        </p:txBody>
      </p:sp>
      <p:grpSp>
        <p:nvGrpSpPr>
          <p:cNvPr id="11" name="Group 10"/>
          <p:cNvGrpSpPr/>
          <p:nvPr/>
        </p:nvGrpSpPr>
        <p:grpSpPr>
          <a:xfrm>
            <a:off x="7509" y="72678"/>
            <a:ext cx="9135070" cy="785794"/>
            <a:chOff x="4464" y="0"/>
            <a:chExt cx="9135070" cy="785794"/>
          </a:xfrm>
        </p:grpSpPr>
        <p:sp>
          <p:nvSpPr>
            <p:cNvPr id="12" name="Chevron 11"/>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15"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16" name="TextBox 15"/>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Waste Segregation </a:t>
            </a:r>
          </a:p>
        </p:txBody>
      </p:sp>
      <p:pic>
        <p:nvPicPr>
          <p:cNvPr id="17" name="Picture 2" descr="Image result for christmas tree images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0553" y="4791591"/>
            <a:ext cx="1202026" cy="131257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5"/>
              </a:rPr>
              <a:t>www.MyWaste.ie</a:t>
            </a:r>
            <a:r>
              <a:rPr lang="en-US" dirty="0">
                <a:solidFill>
                  <a:schemeClr val="bg1"/>
                </a:solidFill>
              </a:rPr>
              <a:t> </a:t>
            </a:r>
            <a:endParaRPr lang="en-IE" dirty="0">
              <a:solidFill>
                <a:schemeClr val="bg1"/>
              </a:solidFill>
            </a:endParaRPr>
          </a:p>
        </p:txBody>
      </p:sp>
      <p:pic>
        <p:nvPicPr>
          <p:cNvPr id="4" name="Picture 3">
            <a:extLst>
              <a:ext uri="{FF2B5EF4-FFF2-40B4-BE49-F238E27FC236}">
                <a16:creationId xmlns:a16="http://schemas.microsoft.com/office/drawing/2014/main" id="{BE6B7C72-BFDF-AB5D-C064-EE9116426641}"/>
              </a:ext>
            </a:extLst>
          </p:cNvPr>
          <p:cNvPicPr>
            <a:picLocks noChangeAspect="1"/>
          </p:cNvPicPr>
          <p:nvPr/>
        </p:nvPicPr>
        <p:blipFill>
          <a:blip r:embed="rId6"/>
          <a:stretch>
            <a:fillRect/>
          </a:stretch>
        </p:blipFill>
        <p:spPr>
          <a:xfrm>
            <a:off x="5756941" y="5990186"/>
            <a:ext cx="2076974" cy="774466"/>
          </a:xfrm>
          <a:prstGeom prst="rect">
            <a:avLst/>
          </a:prstGeom>
        </p:spPr>
      </p:pic>
    </p:spTree>
    <p:extLst>
      <p:ext uri="{BB962C8B-B14F-4D97-AF65-F5344CB8AC3E}">
        <p14:creationId xmlns:p14="http://schemas.microsoft.com/office/powerpoint/2010/main" val="1912955491"/>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7" name="chimes.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Subtitle 2"/>
          <p:cNvSpPr txBox="1">
            <a:spLocks/>
          </p:cNvSpPr>
          <p:nvPr/>
        </p:nvSpPr>
        <p:spPr>
          <a:xfrm>
            <a:off x="107504" y="1052417"/>
            <a:ext cx="4032448" cy="55206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IE" sz="2400" dirty="0">
              <a:solidFill>
                <a:schemeClr val="tx1"/>
              </a:solidFill>
            </a:endParaRPr>
          </a:p>
        </p:txBody>
      </p:sp>
      <p:sp>
        <p:nvSpPr>
          <p:cNvPr id="6" name="AutoShape 4" descr="Image result for policy free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2" name="TextBox 1"/>
          <p:cNvSpPr txBox="1"/>
          <p:nvPr/>
        </p:nvSpPr>
        <p:spPr>
          <a:xfrm>
            <a:off x="5650302" y="5495026"/>
            <a:ext cx="2810130" cy="411623"/>
          </a:xfrm>
          <a:prstGeom prst="rect">
            <a:avLst/>
          </a:prstGeom>
          <a:solidFill>
            <a:schemeClr val="bg1"/>
          </a:solidFill>
        </p:spPr>
        <p:txBody>
          <a:bodyPr wrap="square" rtlCol="0">
            <a:spAutoFit/>
          </a:bodyPr>
          <a:lstStyle/>
          <a:p>
            <a:endParaRPr lang="en-IE" dirty="0"/>
          </a:p>
        </p:txBody>
      </p:sp>
      <p:sp>
        <p:nvSpPr>
          <p:cNvPr id="3" name="AutoShape 2" descr="Image result for biodegradable and compostable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7" name="Picture 6"/>
          <p:cNvPicPr>
            <a:picLocks noChangeAspect="1"/>
          </p:cNvPicPr>
          <p:nvPr/>
        </p:nvPicPr>
        <p:blipFill>
          <a:blip r:embed="rId3"/>
          <a:stretch>
            <a:fillRect/>
          </a:stretch>
        </p:blipFill>
        <p:spPr>
          <a:xfrm>
            <a:off x="3779912" y="951351"/>
            <a:ext cx="4392487" cy="4839408"/>
          </a:xfrm>
          <a:prstGeom prst="rect">
            <a:avLst/>
          </a:prstGeom>
        </p:spPr>
      </p:pic>
      <p:sp>
        <p:nvSpPr>
          <p:cNvPr id="17" name="TextBox 16"/>
          <p:cNvSpPr txBox="1"/>
          <p:nvPr/>
        </p:nvSpPr>
        <p:spPr>
          <a:xfrm>
            <a:off x="286303" y="1191549"/>
            <a:ext cx="3687961" cy="4832092"/>
          </a:xfrm>
          <a:prstGeom prst="rect">
            <a:avLst/>
          </a:prstGeom>
          <a:noFill/>
        </p:spPr>
        <p:txBody>
          <a:bodyPr wrap="square" rtlCol="0">
            <a:spAutoFit/>
          </a:bodyPr>
          <a:lstStyle/>
          <a:p>
            <a:r>
              <a:rPr lang="en-US" sz="4400" b="1" dirty="0"/>
              <a:t>No food </a:t>
            </a:r>
          </a:p>
          <a:p>
            <a:endParaRPr lang="en-US" sz="4400" b="1" dirty="0"/>
          </a:p>
          <a:p>
            <a:r>
              <a:rPr lang="en-US" sz="4400" b="1" dirty="0"/>
              <a:t>No recyclables</a:t>
            </a:r>
          </a:p>
          <a:p>
            <a:r>
              <a:rPr lang="en-US" sz="4400" b="1" dirty="0"/>
              <a:t> </a:t>
            </a:r>
          </a:p>
          <a:p>
            <a:r>
              <a:rPr lang="en-US" sz="4400" b="1" dirty="0"/>
              <a:t>No batteries</a:t>
            </a:r>
          </a:p>
          <a:p>
            <a:endParaRPr lang="en-US" sz="4400" b="1" dirty="0"/>
          </a:p>
          <a:p>
            <a:r>
              <a:rPr lang="en-US" sz="4400" b="1" dirty="0"/>
              <a:t>No vapes</a:t>
            </a:r>
            <a:endParaRPr lang="en-IE" sz="4400" b="1" dirty="0"/>
          </a:p>
        </p:txBody>
      </p:sp>
      <p:grpSp>
        <p:nvGrpSpPr>
          <p:cNvPr id="12" name="Group 11"/>
          <p:cNvGrpSpPr/>
          <p:nvPr/>
        </p:nvGrpSpPr>
        <p:grpSpPr>
          <a:xfrm>
            <a:off x="7509" y="72678"/>
            <a:ext cx="9135070" cy="785794"/>
            <a:chOff x="4464" y="0"/>
            <a:chExt cx="9135070" cy="785794"/>
          </a:xfrm>
        </p:grpSpPr>
        <p:sp>
          <p:nvSpPr>
            <p:cNvPr id="13" name="Chevron 12"/>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15"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18" name="TextBox 17"/>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Waste Segregation </a:t>
            </a:r>
          </a:p>
        </p:txBody>
      </p:sp>
      <p:pic>
        <p:nvPicPr>
          <p:cNvPr id="19" name="Picture 2" descr="Image result for christmas tree images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6151" y="5013176"/>
            <a:ext cx="1042280" cy="113813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5"/>
              </a:rPr>
              <a:t>www.MyWaste.ie</a:t>
            </a:r>
            <a:r>
              <a:rPr lang="en-US" dirty="0">
                <a:solidFill>
                  <a:schemeClr val="bg1"/>
                </a:solidFill>
              </a:rPr>
              <a:t> </a:t>
            </a:r>
            <a:endParaRPr lang="en-IE" dirty="0">
              <a:solidFill>
                <a:schemeClr val="bg1"/>
              </a:solidFill>
            </a:endParaRPr>
          </a:p>
        </p:txBody>
      </p:sp>
      <p:pic>
        <p:nvPicPr>
          <p:cNvPr id="4" name="Picture 3">
            <a:extLst>
              <a:ext uri="{FF2B5EF4-FFF2-40B4-BE49-F238E27FC236}">
                <a16:creationId xmlns:a16="http://schemas.microsoft.com/office/drawing/2014/main" id="{7CC6F63E-F1BF-0325-DDAE-0CEDCCB81606}"/>
              </a:ext>
            </a:extLst>
          </p:cNvPr>
          <p:cNvPicPr>
            <a:picLocks noChangeAspect="1"/>
          </p:cNvPicPr>
          <p:nvPr/>
        </p:nvPicPr>
        <p:blipFill>
          <a:blip r:embed="rId6"/>
          <a:stretch>
            <a:fillRect/>
          </a:stretch>
        </p:blipFill>
        <p:spPr>
          <a:xfrm>
            <a:off x="5365579" y="5878986"/>
            <a:ext cx="2076974" cy="906336"/>
          </a:xfrm>
          <a:prstGeom prst="rect">
            <a:avLst/>
          </a:prstGeom>
        </p:spPr>
      </p:pic>
    </p:spTree>
    <p:extLst>
      <p:ext uri="{BB962C8B-B14F-4D97-AF65-F5344CB8AC3E}">
        <p14:creationId xmlns:p14="http://schemas.microsoft.com/office/powerpoint/2010/main" val="2957573229"/>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7" name="chimes.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Subtitle 2"/>
          <p:cNvSpPr txBox="1">
            <a:spLocks/>
          </p:cNvSpPr>
          <p:nvPr/>
        </p:nvSpPr>
        <p:spPr>
          <a:xfrm>
            <a:off x="107504" y="1052417"/>
            <a:ext cx="4032448" cy="55206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IE" sz="2400" dirty="0">
              <a:solidFill>
                <a:schemeClr val="tx1"/>
              </a:solidFill>
            </a:endParaRPr>
          </a:p>
        </p:txBody>
      </p:sp>
      <p:sp>
        <p:nvSpPr>
          <p:cNvPr id="6" name="AutoShape 4" descr="Image result for policy free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2" name="TextBox 1"/>
          <p:cNvSpPr txBox="1"/>
          <p:nvPr/>
        </p:nvSpPr>
        <p:spPr>
          <a:xfrm>
            <a:off x="5650302" y="5495026"/>
            <a:ext cx="2810130" cy="411623"/>
          </a:xfrm>
          <a:prstGeom prst="rect">
            <a:avLst/>
          </a:prstGeom>
          <a:solidFill>
            <a:schemeClr val="bg1"/>
          </a:solidFill>
        </p:spPr>
        <p:txBody>
          <a:bodyPr wrap="square" rtlCol="0">
            <a:spAutoFit/>
          </a:bodyPr>
          <a:lstStyle/>
          <a:p>
            <a:endParaRPr lang="en-IE" dirty="0"/>
          </a:p>
        </p:txBody>
      </p:sp>
      <p:sp>
        <p:nvSpPr>
          <p:cNvPr id="3" name="AutoShape 2" descr="Image result for biodegradable and compostable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5" name="TextBox 14"/>
          <p:cNvSpPr txBox="1"/>
          <p:nvPr/>
        </p:nvSpPr>
        <p:spPr>
          <a:xfrm>
            <a:off x="4539852" y="2144673"/>
            <a:ext cx="936104" cy="369332"/>
          </a:xfrm>
          <a:prstGeom prst="rect">
            <a:avLst/>
          </a:prstGeom>
          <a:noFill/>
        </p:spPr>
        <p:txBody>
          <a:bodyPr wrap="square" rtlCol="0">
            <a:spAutoFit/>
          </a:bodyPr>
          <a:lstStyle/>
          <a:p>
            <a:r>
              <a:rPr lang="en-US" dirty="0"/>
              <a:t>2</a:t>
            </a:r>
            <a:endParaRPr lang="en-IE" dirty="0"/>
          </a:p>
        </p:txBody>
      </p:sp>
      <p:sp>
        <p:nvSpPr>
          <p:cNvPr id="16" name="TextBox 15"/>
          <p:cNvSpPr txBox="1"/>
          <p:nvPr/>
        </p:nvSpPr>
        <p:spPr>
          <a:xfrm>
            <a:off x="4692252" y="2297073"/>
            <a:ext cx="936104" cy="369332"/>
          </a:xfrm>
          <a:prstGeom prst="rect">
            <a:avLst/>
          </a:prstGeom>
          <a:noFill/>
        </p:spPr>
        <p:txBody>
          <a:bodyPr wrap="square" rtlCol="0">
            <a:spAutoFit/>
          </a:bodyPr>
          <a:lstStyle/>
          <a:p>
            <a:r>
              <a:rPr lang="en-US" dirty="0"/>
              <a:t>2</a:t>
            </a:r>
            <a:endParaRPr lang="en-IE" dirty="0"/>
          </a:p>
        </p:txBody>
      </p:sp>
      <p:pic>
        <p:nvPicPr>
          <p:cNvPr id="9" name="Picture 8"/>
          <p:cNvPicPr>
            <a:picLocks noChangeAspect="1"/>
          </p:cNvPicPr>
          <p:nvPr/>
        </p:nvPicPr>
        <p:blipFill>
          <a:blip r:embed="rId3"/>
          <a:stretch>
            <a:fillRect/>
          </a:stretch>
        </p:blipFill>
        <p:spPr>
          <a:xfrm>
            <a:off x="3697677" y="964278"/>
            <a:ext cx="3905250" cy="5238750"/>
          </a:xfrm>
          <a:prstGeom prst="rect">
            <a:avLst/>
          </a:prstGeom>
        </p:spPr>
      </p:pic>
      <p:sp>
        <p:nvSpPr>
          <p:cNvPr id="13" name="TextBox 12"/>
          <p:cNvSpPr txBox="1"/>
          <p:nvPr/>
        </p:nvSpPr>
        <p:spPr>
          <a:xfrm>
            <a:off x="279747" y="1167607"/>
            <a:ext cx="3687961" cy="4832092"/>
          </a:xfrm>
          <a:prstGeom prst="rect">
            <a:avLst/>
          </a:prstGeom>
          <a:noFill/>
        </p:spPr>
        <p:txBody>
          <a:bodyPr wrap="square" rtlCol="0">
            <a:spAutoFit/>
          </a:bodyPr>
          <a:lstStyle/>
          <a:p>
            <a:r>
              <a:rPr lang="en-US" sz="4400" b="1" dirty="0"/>
              <a:t>No crockery</a:t>
            </a:r>
          </a:p>
          <a:p>
            <a:endParaRPr lang="en-US" sz="4400" b="1" dirty="0"/>
          </a:p>
          <a:p>
            <a:r>
              <a:rPr lang="en-US" sz="4400" b="1" dirty="0"/>
              <a:t>No drinking glasses </a:t>
            </a:r>
          </a:p>
          <a:p>
            <a:r>
              <a:rPr lang="en-US" sz="4400" b="1" dirty="0"/>
              <a:t> </a:t>
            </a:r>
          </a:p>
          <a:p>
            <a:r>
              <a:rPr lang="en-US" sz="4400" b="1" dirty="0"/>
              <a:t>No perfume bottles</a:t>
            </a:r>
            <a:endParaRPr lang="en-IE" sz="4400" b="1" dirty="0"/>
          </a:p>
        </p:txBody>
      </p:sp>
      <p:grpSp>
        <p:nvGrpSpPr>
          <p:cNvPr id="17" name="Group 16"/>
          <p:cNvGrpSpPr/>
          <p:nvPr/>
        </p:nvGrpSpPr>
        <p:grpSpPr>
          <a:xfrm>
            <a:off x="7509" y="72678"/>
            <a:ext cx="9135070" cy="785794"/>
            <a:chOff x="4464" y="0"/>
            <a:chExt cx="9135070" cy="785794"/>
          </a:xfrm>
        </p:grpSpPr>
        <p:sp>
          <p:nvSpPr>
            <p:cNvPr id="18" name="Chevron 17"/>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19"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20" name="TextBox 19"/>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Waste Segregation </a:t>
            </a:r>
          </a:p>
        </p:txBody>
      </p:sp>
      <p:pic>
        <p:nvPicPr>
          <p:cNvPr id="21" name="Picture 2" descr="Image result for christmas tree images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0125" y="4791591"/>
            <a:ext cx="1202026" cy="131257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021557" y="6490264"/>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5"/>
              </a:rPr>
              <a:t>www.MyWaste.ie</a:t>
            </a:r>
            <a:r>
              <a:rPr lang="en-US" dirty="0">
                <a:solidFill>
                  <a:schemeClr val="bg1"/>
                </a:solidFill>
              </a:rPr>
              <a:t> </a:t>
            </a:r>
            <a:endParaRPr lang="en-IE" dirty="0">
              <a:solidFill>
                <a:schemeClr val="bg1"/>
              </a:solidFill>
            </a:endParaRPr>
          </a:p>
        </p:txBody>
      </p:sp>
      <p:pic>
        <p:nvPicPr>
          <p:cNvPr id="4" name="Picture 3">
            <a:extLst>
              <a:ext uri="{FF2B5EF4-FFF2-40B4-BE49-F238E27FC236}">
                <a16:creationId xmlns:a16="http://schemas.microsoft.com/office/drawing/2014/main" id="{9735D316-82ED-7E04-EEE1-CCD6AB979484}"/>
              </a:ext>
            </a:extLst>
          </p:cNvPr>
          <p:cNvPicPr>
            <a:picLocks noChangeAspect="1"/>
          </p:cNvPicPr>
          <p:nvPr/>
        </p:nvPicPr>
        <p:blipFill>
          <a:blip r:embed="rId6"/>
          <a:stretch>
            <a:fillRect/>
          </a:stretch>
        </p:blipFill>
        <p:spPr>
          <a:xfrm>
            <a:off x="5724128" y="6263896"/>
            <a:ext cx="2076974" cy="569796"/>
          </a:xfrm>
          <a:prstGeom prst="rect">
            <a:avLst/>
          </a:prstGeom>
        </p:spPr>
      </p:pic>
    </p:spTree>
    <p:extLst>
      <p:ext uri="{BB962C8B-B14F-4D97-AF65-F5344CB8AC3E}">
        <p14:creationId xmlns:p14="http://schemas.microsoft.com/office/powerpoint/2010/main" val="2809291947"/>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7" name="chimes.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164"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Subtitle 2"/>
          <p:cNvSpPr txBox="1">
            <a:spLocks/>
          </p:cNvSpPr>
          <p:nvPr/>
        </p:nvSpPr>
        <p:spPr>
          <a:xfrm>
            <a:off x="107504" y="1052417"/>
            <a:ext cx="4032448" cy="55206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IE" sz="2400" dirty="0">
              <a:solidFill>
                <a:schemeClr val="tx1"/>
              </a:solidFill>
            </a:endParaRPr>
          </a:p>
        </p:txBody>
      </p:sp>
      <p:sp>
        <p:nvSpPr>
          <p:cNvPr id="6" name="AutoShape 4" descr="Image result for policy free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2" name="TextBox 1"/>
          <p:cNvSpPr txBox="1"/>
          <p:nvPr/>
        </p:nvSpPr>
        <p:spPr>
          <a:xfrm>
            <a:off x="5650302" y="5495026"/>
            <a:ext cx="2810130" cy="411623"/>
          </a:xfrm>
          <a:prstGeom prst="rect">
            <a:avLst/>
          </a:prstGeom>
          <a:solidFill>
            <a:schemeClr val="bg1"/>
          </a:solidFill>
        </p:spPr>
        <p:txBody>
          <a:bodyPr wrap="square" rtlCol="0">
            <a:spAutoFit/>
          </a:bodyPr>
          <a:lstStyle/>
          <a:p>
            <a:endParaRPr lang="en-IE" dirty="0"/>
          </a:p>
        </p:txBody>
      </p:sp>
      <p:sp>
        <p:nvSpPr>
          <p:cNvPr id="3" name="AutoShape 2" descr="Image result for biodegradable and compostable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grpSp>
        <p:nvGrpSpPr>
          <p:cNvPr id="11" name="Group 10"/>
          <p:cNvGrpSpPr/>
          <p:nvPr/>
        </p:nvGrpSpPr>
        <p:grpSpPr>
          <a:xfrm>
            <a:off x="7509" y="72678"/>
            <a:ext cx="9135070" cy="785794"/>
            <a:chOff x="4464" y="0"/>
            <a:chExt cx="9135070" cy="785794"/>
          </a:xfrm>
        </p:grpSpPr>
        <p:sp>
          <p:nvSpPr>
            <p:cNvPr id="12" name="Chevron 11"/>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15"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16" name="TextBox 15"/>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Food Waste </a:t>
            </a:r>
          </a:p>
        </p:txBody>
      </p:sp>
      <p:sp>
        <p:nvSpPr>
          <p:cNvPr id="17" name="Rectangle 16"/>
          <p:cNvSpPr/>
          <p:nvPr/>
        </p:nvSpPr>
        <p:spPr>
          <a:xfrm>
            <a:off x="185566" y="1080212"/>
            <a:ext cx="8496944" cy="5262979"/>
          </a:xfrm>
          <a:prstGeom prst="rect">
            <a:avLst/>
          </a:prstGeom>
        </p:spPr>
        <p:txBody>
          <a:bodyPr wrap="square">
            <a:spAutoFit/>
          </a:bodyPr>
          <a:lstStyle/>
          <a:p>
            <a:pPr marL="342900" indent="-342900">
              <a:buFont typeface="Wingdings" panose="05000000000000000000" pitchFamily="2" charset="2"/>
              <a:buChar char="v"/>
            </a:pPr>
            <a:r>
              <a:rPr lang="en-US" sz="2400" dirty="0"/>
              <a:t>Make space in your freezer and cupboards in late Nov/early Dec.</a:t>
            </a:r>
            <a:endParaRPr lang="en-IE" sz="2400" dirty="0"/>
          </a:p>
          <a:p>
            <a:pPr marL="342900" indent="-342900">
              <a:buFont typeface="Wingdings" panose="05000000000000000000" pitchFamily="2" charset="2"/>
              <a:buChar char="v"/>
            </a:pPr>
            <a:r>
              <a:rPr lang="en-IE" sz="2400" dirty="0"/>
              <a:t>Plan your Christmas menu. Make a list and stick to it.</a:t>
            </a:r>
          </a:p>
          <a:p>
            <a:pPr marL="342900" indent="-342900">
              <a:buFont typeface="Wingdings" panose="05000000000000000000" pitchFamily="2" charset="2"/>
              <a:buChar char="v"/>
            </a:pPr>
            <a:r>
              <a:rPr lang="en-IE" sz="2400" dirty="0"/>
              <a:t>If there is something on your Christmas menu that is always left over – don’t serve it this year.</a:t>
            </a:r>
          </a:p>
          <a:p>
            <a:pPr marL="342900" indent="-342900">
              <a:buFont typeface="Wingdings" panose="05000000000000000000" pitchFamily="2" charset="2"/>
              <a:buChar char="v"/>
            </a:pPr>
            <a:r>
              <a:rPr lang="en-IE" sz="2400" dirty="0"/>
              <a:t>Use serving bowls. Leftovers can then be reused.</a:t>
            </a:r>
          </a:p>
          <a:p>
            <a:pPr marL="342900" indent="-342900">
              <a:buFont typeface="Wingdings" panose="05000000000000000000" pitchFamily="2" charset="2"/>
              <a:buChar char="v"/>
            </a:pPr>
            <a:r>
              <a:rPr lang="en-IE" sz="2400" dirty="0"/>
              <a:t>Research luscious leftover recipes to use over the holiday season.</a:t>
            </a:r>
          </a:p>
          <a:p>
            <a:pPr marL="342900" indent="-342900">
              <a:buFont typeface="Wingdings" panose="05000000000000000000" pitchFamily="2" charset="2"/>
              <a:buChar char="v"/>
            </a:pPr>
            <a:r>
              <a:rPr lang="en-IE" sz="2400" dirty="0"/>
              <a:t>Drink tap rather than bottled water – it's cheaper &amp; creates less waste.</a:t>
            </a:r>
          </a:p>
          <a:p>
            <a:pPr marL="342900" indent="-342900">
              <a:buFont typeface="Wingdings" panose="05000000000000000000" pitchFamily="2" charset="2"/>
              <a:buChar char="v"/>
            </a:pPr>
            <a:r>
              <a:rPr lang="en-IE" sz="2400" dirty="0"/>
              <a:t>Make use of your freezer for leftover sauces, gravies, bread &amp; veg.</a:t>
            </a:r>
          </a:p>
          <a:p>
            <a:pPr marL="342900" indent="-342900">
              <a:buFont typeface="Wingdings" panose="05000000000000000000" pitchFamily="2" charset="2"/>
              <a:buChar char="v"/>
            </a:pPr>
            <a:r>
              <a:rPr lang="en-IE" sz="2400" dirty="0"/>
              <a:t>Don’t overstock on basics. Supermarkets and local shops reopen quickly after Christmas.</a:t>
            </a:r>
          </a:p>
          <a:p>
            <a:pPr marL="285750" indent="-285750">
              <a:buFont typeface="Arial" panose="020B0604020202020204" pitchFamily="34" charset="0"/>
              <a:buChar char="•"/>
            </a:pPr>
            <a:endParaRPr lang="en-IE" sz="2400" dirty="0"/>
          </a:p>
        </p:txBody>
      </p:sp>
      <p:pic>
        <p:nvPicPr>
          <p:cNvPr id="18" name="Picture 2" descr="Image result for christmas tree images f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374" y="5492842"/>
            <a:ext cx="662070" cy="72295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4"/>
              </a:rPr>
              <a:t>www.MyWaste.ie</a:t>
            </a:r>
            <a:r>
              <a:rPr lang="en-US" dirty="0">
                <a:solidFill>
                  <a:schemeClr val="bg1"/>
                </a:solidFill>
              </a:rPr>
              <a:t> </a:t>
            </a:r>
            <a:endParaRPr lang="en-IE" dirty="0">
              <a:solidFill>
                <a:schemeClr val="bg1"/>
              </a:solidFill>
            </a:endParaRPr>
          </a:p>
        </p:txBody>
      </p:sp>
      <p:pic>
        <p:nvPicPr>
          <p:cNvPr id="4" name="Picture 3">
            <a:extLst>
              <a:ext uri="{FF2B5EF4-FFF2-40B4-BE49-F238E27FC236}">
                <a16:creationId xmlns:a16="http://schemas.microsoft.com/office/drawing/2014/main" id="{2438E777-ECFF-74EB-1EC8-F56BA5F3B328}"/>
              </a:ext>
            </a:extLst>
          </p:cNvPr>
          <p:cNvPicPr>
            <a:picLocks noChangeAspect="1"/>
          </p:cNvPicPr>
          <p:nvPr/>
        </p:nvPicPr>
        <p:blipFill>
          <a:blip r:embed="rId5"/>
          <a:stretch>
            <a:fillRect/>
          </a:stretch>
        </p:blipFill>
        <p:spPr>
          <a:xfrm>
            <a:off x="5793537" y="5813086"/>
            <a:ext cx="2076974" cy="1019026"/>
          </a:xfrm>
          <a:prstGeom prst="rect">
            <a:avLst/>
          </a:prstGeom>
        </p:spPr>
      </p:pic>
    </p:spTree>
    <p:extLst>
      <p:ext uri="{BB962C8B-B14F-4D97-AF65-F5344CB8AC3E}">
        <p14:creationId xmlns:p14="http://schemas.microsoft.com/office/powerpoint/2010/main" val="2482024398"/>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6"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Subtitle 2"/>
          <p:cNvSpPr txBox="1">
            <a:spLocks/>
          </p:cNvSpPr>
          <p:nvPr/>
        </p:nvSpPr>
        <p:spPr>
          <a:xfrm>
            <a:off x="107504" y="1052417"/>
            <a:ext cx="4032448" cy="55206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IE" sz="2400" dirty="0">
              <a:solidFill>
                <a:schemeClr val="tx1"/>
              </a:solidFill>
            </a:endParaRPr>
          </a:p>
        </p:txBody>
      </p:sp>
      <p:sp>
        <p:nvSpPr>
          <p:cNvPr id="6" name="AutoShape 4" descr="Image result for policy free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2" name="TextBox 1"/>
          <p:cNvSpPr txBox="1"/>
          <p:nvPr/>
        </p:nvSpPr>
        <p:spPr>
          <a:xfrm>
            <a:off x="5650302" y="5495026"/>
            <a:ext cx="2810130" cy="411623"/>
          </a:xfrm>
          <a:prstGeom prst="rect">
            <a:avLst/>
          </a:prstGeom>
          <a:solidFill>
            <a:schemeClr val="bg1"/>
          </a:solidFill>
        </p:spPr>
        <p:txBody>
          <a:bodyPr wrap="square" rtlCol="0">
            <a:spAutoFit/>
          </a:bodyPr>
          <a:lstStyle/>
          <a:p>
            <a:endParaRPr lang="en-IE" dirty="0"/>
          </a:p>
        </p:txBody>
      </p:sp>
      <p:sp>
        <p:nvSpPr>
          <p:cNvPr id="3" name="AutoShape 2" descr="Image result for biodegradable and compostable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12" name="Picture 11"/>
          <p:cNvPicPr>
            <a:picLocks noChangeAspect="1"/>
          </p:cNvPicPr>
          <p:nvPr/>
        </p:nvPicPr>
        <p:blipFill>
          <a:blip r:embed="rId3"/>
          <a:stretch>
            <a:fillRect/>
          </a:stretch>
        </p:blipFill>
        <p:spPr>
          <a:xfrm>
            <a:off x="5114807" y="1565328"/>
            <a:ext cx="3055672" cy="4138014"/>
          </a:xfrm>
          <a:prstGeom prst="rect">
            <a:avLst/>
          </a:prstGeom>
        </p:spPr>
      </p:pic>
      <p:sp>
        <p:nvSpPr>
          <p:cNvPr id="10" name="TextBox 9"/>
          <p:cNvSpPr txBox="1"/>
          <p:nvPr/>
        </p:nvSpPr>
        <p:spPr>
          <a:xfrm>
            <a:off x="476686" y="1966872"/>
            <a:ext cx="3967609" cy="2800767"/>
          </a:xfrm>
          <a:prstGeom prst="rect">
            <a:avLst/>
          </a:prstGeom>
          <a:noFill/>
        </p:spPr>
        <p:txBody>
          <a:bodyPr wrap="square" rtlCol="0">
            <a:spAutoFit/>
          </a:bodyPr>
          <a:lstStyle/>
          <a:p>
            <a:r>
              <a:rPr lang="en-US" sz="4400" b="1" dirty="0"/>
              <a:t>Waste WEEE – anything powered by a battery or plug</a:t>
            </a:r>
            <a:endParaRPr lang="en-IE" sz="4400" b="1" dirty="0"/>
          </a:p>
        </p:txBody>
      </p:sp>
      <p:grpSp>
        <p:nvGrpSpPr>
          <p:cNvPr id="13" name="Group 12"/>
          <p:cNvGrpSpPr/>
          <p:nvPr/>
        </p:nvGrpSpPr>
        <p:grpSpPr>
          <a:xfrm>
            <a:off x="7509" y="72678"/>
            <a:ext cx="9135070" cy="785794"/>
            <a:chOff x="4464" y="0"/>
            <a:chExt cx="9135070" cy="785794"/>
          </a:xfrm>
        </p:grpSpPr>
        <p:sp>
          <p:nvSpPr>
            <p:cNvPr id="15" name="Chevron 14"/>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16"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17" name="TextBox 16"/>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Waste Segregation </a:t>
            </a:r>
          </a:p>
        </p:txBody>
      </p:sp>
      <p:pic>
        <p:nvPicPr>
          <p:cNvPr id="18" name="Picture 2" descr="Image result for christmas tree images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7445" y="5495026"/>
            <a:ext cx="734724" cy="80229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5"/>
              </a:rPr>
              <a:t>www.MyWaste.ie</a:t>
            </a:r>
            <a:r>
              <a:rPr lang="en-US" dirty="0">
                <a:solidFill>
                  <a:schemeClr val="bg1"/>
                </a:solidFill>
              </a:rPr>
              <a:t> </a:t>
            </a:r>
            <a:endParaRPr lang="en-IE" dirty="0">
              <a:solidFill>
                <a:schemeClr val="bg1"/>
              </a:solidFill>
            </a:endParaRPr>
          </a:p>
        </p:txBody>
      </p:sp>
      <p:pic>
        <p:nvPicPr>
          <p:cNvPr id="4" name="Picture 3">
            <a:extLst>
              <a:ext uri="{FF2B5EF4-FFF2-40B4-BE49-F238E27FC236}">
                <a16:creationId xmlns:a16="http://schemas.microsoft.com/office/drawing/2014/main" id="{7C99307C-1CFB-8933-7381-EF2ABD529131}"/>
              </a:ext>
            </a:extLst>
          </p:cNvPr>
          <p:cNvPicPr>
            <a:picLocks noChangeAspect="1"/>
          </p:cNvPicPr>
          <p:nvPr/>
        </p:nvPicPr>
        <p:blipFill>
          <a:blip r:embed="rId6"/>
          <a:stretch>
            <a:fillRect/>
          </a:stretch>
        </p:blipFill>
        <p:spPr>
          <a:xfrm>
            <a:off x="5706507" y="5787808"/>
            <a:ext cx="2076974" cy="1019026"/>
          </a:xfrm>
          <a:prstGeom prst="rect">
            <a:avLst/>
          </a:prstGeom>
        </p:spPr>
      </p:pic>
    </p:spTree>
    <p:extLst>
      <p:ext uri="{BB962C8B-B14F-4D97-AF65-F5344CB8AC3E}">
        <p14:creationId xmlns:p14="http://schemas.microsoft.com/office/powerpoint/2010/main" val="921361331"/>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7"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goalglobal.org/assets/goal/img/sustainabledevelop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8" y="628465"/>
            <a:ext cx="8802005" cy="5213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2234956240"/>
              </p:ext>
            </p:extLst>
          </p:nvPr>
        </p:nvGraphicFramePr>
        <p:xfrm>
          <a:off x="6450" y="100888"/>
          <a:ext cx="9144000" cy="1412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36945" y="6429396"/>
            <a:ext cx="7415373"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p:cNvSpPr txBox="1"/>
          <p:nvPr/>
        </p:nvSpPr>
        <p:spPr>
          <a:xfrm>
            <a:off x="1835695" y="6488668"/>
            <a:ext cx="5616623" cy="369332"/>
          </a:xfrm>
          <a:prstGeom prst="rect">
            <a:avLst/>
          </a:prstGeom>
          <a:noFill/>
        </p:spPr>
        <p:txBody>
          <a:bodyPr wrap="square" rtlCol="0">
            <a:spAutoFit/>
          </a:bodyPr>
          <a:lstStyle/>
          <a:p>
            <a:pPr algn="ctr"/>
            <a:r>
              <a:rPr lang="en-US" dirty="0">
                <a:solidFill>
                  <a:schemeClr val="bg1"/>
                </a:solidFill>
              </a:rPr>
              <a:t>#circularliving </a:t>
            </a:r>
            <a:r>
              <a:rPr lang="en-US" dirty="0">
                <a:solidFill>
                  <a:schemeClr val="bg1"/>
                </a:solidFill>
                <a:hlinkClick r:id="rId9"/>
              </a:rPr>
              <a:t>www.MyWaste.ie</a:t>
            </a:r>
            <a:r>
              <a:rPr lang="en-US" dirty="0">
                <a:solidFill>
                  <a:schemeClr val="bg1"/>
                </a:solidFill>
              </a:rPr>
              <a:t> </a:t>
            </a:r>
            <a:endParaRPr lang="en-IE" dirty="0">
              <a:solidFill>
                <a:schemeClr val="bg1"/>
              </a:solidFill>
            </a:endParaRPr>
          </a:p>
        </p:txBody>
      </p:sp>
      <p:sp>
        <p:nvSpPr>
          <p:cNvPr id="2" name="TextBox 1"/>
          <p:cNvSpPr txBox="1"/>
          <p:nvPr/>
        </p:nvSpPr>
        <p:spPr>
          <a:xfrm>
            <a:off x="2487389" y="514888"/>
            <a:ext cx="3930886" cy="584775"/>
          </a:xfrm>
          <a:prstGeom prst="rect">
            <a:avLst/>
          </a:prstGeom>
          <a:noFill/>
        </p:spPr>
        <p:txBody>
          <a:bodyPr wrap="square" rtlCol="0">
            <a:spAutoFit/>
          </a:bodyPr>
          <a:lstStyle/>
          <a:p>
            <a:r>
              <a:rPr lang="en-US" sz="3200" dirty="0">
                <a:solidFill>
                  <a:schemeClr val="bg1"/>
                </a:solidFill>
              </a:rPr>
              <a:t>United Nations SDGs</a:t>
            </a:r>
            <a:endParaRPr lang="en-IE" sz="3200" dirty="0">
              <a:solidFill>
                <a:schemeClr val="bg1"/>
              </a:solidFill>
            </a:endParaRPr>
          </a:p>
        </p:txBody>
      </p:sp>
      <p:pic>
        <p:nvPicPr>
          <p:cNvPr id="8" name="Picture 2" descr="Image result for christmas tree images fre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9734" y="5597803"/>
            <a:ext cx="446417" cy="4874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7A5C008-190A-3988-7508-98AF3DD7A086}"/>
              </a:ext>
            </a:extLst>
          </p:cNvPr>
          <p:cNvPicPr>
            <a:picLocks noChangeAspect="1"/>
          </p:cNvPicPr>
          <p:nvPr/>
        </p:nvPicPr>
        <p:blipFill>
          <a:blip r:embed="rId11"/>
          <a:stretch>
            <a:fillRect/>
          </a:stretch>
        </p:blipFill>
        <p:spPr>
          <a:xfrm>
            <a:off x="6560393" y="5859604"/>
            <a:ext cx="2076974" cy="1019026"/>
          </a:xfrm>
          <a:prstGeom prst="rect">
            <a:avLst/>
          </a:prstGeom>
        </p:spPr>
      </p:pic>
    </p:spTree>
    <p:extLst>
      <p:ext uri="{BB962C8B-B14F-4D97-AF65-F5344CB8AC3E}">
        <p14:creationId xmlns:p14="http://schemas.microsoft.com/office/powerpoint/2010/main" val="1963693825"/>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12" name="chimes.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568" y="6235798"/>
            <a:ext cx="2883738" cy="369332"/>
          </a:xfrm>
          <a:prstGeom prst="rect">
            <a:avLst/>
          </a:prstGeom>
        </p:spPr>
        <p:txBody>
          <a:bodyPr wrap="none">
            <a:spAutoFit/>
          </a:bodyPr>
          <a:lstStyle/>
          <a:p>
            <a:r>
              <a:rPr lang="en-IE" b="1" dirty="0">
                <a:solidFill>
                  <a:schemeClr val="bg1"/>
                </a:solidFill>
              </a:rPr>
              <a:t> #EGLA   #EGLALimerick2020</a:t>
            </a:r>
            <a:endParaRPr lang="en-IE" dirty="0"/>
          </a:p>
        </p:txBody>
      </p:sp>
      <p:pic>
        <p:nvPicPr>
          <p:cNvPr id="12" name="Picture 11"/>
          <p:cNvPicPr>
            <a:picLocks noChangeAspect="1"/>
          </p:cNvPicPr>
          <p:nvPr/>
        </p:nvPicPr>
        <p:blipFill>
          <a:blip r:embed="rId3"/>
          <a:stretch>
            <a:fillRect/>
          </a:stretch>
        </p:blipFill>
        <p:spPr>
          <a:xfrm>
            <a:off x="4067944" y="856675"/>
            <a:ext cx="3549165" cy="4702472"/>
          </a:xfrm>
          <a:prstGeom prst="rect">
            <a:avLst/>
          </a:prstGeom>
        </p:spPr>
      </p:pic>
      <p:sp>
        <p:nvSpPr>
          <p:cNvPr id="13" name="TextBox 12"/>
          <p:cNvSpPr txBox="1"/>
          <p:nvPr/>
        </p:nvSpPr>
        <p:spPr>
          <a:xfrm>
            <a:off x="281456" y="1052736"/>
            <a:ext cx="3687961" cy="7725192"/>
          </a:xfrm>
          <a:prstGeom prst="rect">
            <a:avLst/>
          </a:prstGeom>
          <a:noFill/>
        </p:spPr>
        <p:txBody>
          <a:bodyPr wrap="square" rtlCol="0">
            <a:spAutoFit/>
          </a:bodyPr>
          <a:lstStyle/>
          <a:p>
            <a:r>
              <a:rPr lang="en-US" sz="3600" b="1" dirty="0"/>
              <a:t>Waste batteries can be returned to any shop selling batteries </a:t>
            </a:r>
          </a:p>
          <a:p>
            <a:endParaRPr lang="en-US" sz="3200" b="1" dirty="0"/>
          </a:p>
          <a:p>
            <a:r>
              <a:rPr lang="en-US" sz="3200" b="1" dirty="0"/>
              <a:t>Louth County Council also has battery recycling collection points in our libraries. </a:t>
            </a:r>
            <a:endParaRPr lang="en-US" sz="4000" b="1" dirty="0"/>
          </a:p>
          <a:p>
            <a:endParaRPr lang="en-US" sz="4000" b="1" dirty="0"/>
          </a:p>
          <a:p>
            <a:endParaRPr lang="en-US" sz="4000" b="1" dirty="0"/>
          </a:p>
          <a:p>
            <a:endParaRPr lang="en-US" sz="4000" b="1" dirty="0"/>
          </a:p>
          <a:p>
            <a:endParaRPr lang="en-US" sz="4000" b="1" dirty="0"/>
          </a:p>
        </p:txBody>
      </p:sp>
      <p:grpSp>
        <p:nvGrpSpPr>
          <p:cNvPr id="15" name="Group 14"/>
          <p:cNvGrpSpPr/>
          <p:nvPr/>
        </p:nvGrpSpPr>
        <p:grpSpPr>
          <a:xfrm>
            <a:off x="7509" y="72678"/>
            <a:ext cx="9135070" cy="785794"/>
            <a:chOff x="4464" y="0"/>
            <a:chExt cx="9135070" cy="785794"/>
          </a:xfrm>
        </p:grpSpPr>
        <p:sp>
          <p:nvSpPr>
            <p:cNvPr id="16" name="Chevron 15"/>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17"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18" name="TextBox 17"/>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Waste Segregation </a:t>
            </a:r>
          </a:p>
        </p:txBody>
      </p:sp>
      <p:sp>
        <p:nvSpPr>
          <p:cNvPr id="19" name="Rectangle 18"/>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1" name="Picture 2" descr="Image result for christmas tree images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5636" y="2509174"/>
            <a:ext cx="1146908" cy="185593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835696" y="6488668"/>
            <a:ext cx="4104456" cy="369332"/>
          </a:xfrm>
          <a:prstGeom prst="rect">
            <a:avLst/>
          </a:prstGeom>
          <a:noFill/>
        </p:spPr>
        <p:txBody>
          <a:bodyPr wrap="square" rtlCol="0">
            <a:spAutoFit/>
          </a:bodyPr>
          <a:lstStyle/>
          <a:p>
            <a:pPr algn="ctr"/>
            <a:r>
              <a:rPr lang="en-US" dirty="0">
                <a:solidFill>
                  <a:schemeClr val="bg1"/>
                </a:solidFill>
              </a:rPr>
              <a:t>#circularliving </a:t>
            </a:r>
            <a:r>
              <a:rPr lang="en-US" dirty="0">
                <a:solidFill>
                  <a:schemeClr val="bg1"/>
                </a:solidFill>
                <a:hlinkClick r:id="rId5"/>
              </a:rPr>
              <a:t>www.MyWaste.ie</a:t>
            </a:r>
            <a:r>
              <a:rPr lang="en-US" dirty="0">
                <a:solidFill>
                  <a:schemeClr val="bg1"/>
                </a:solidFill>
              </a:rPr>
              <a:t> </a:t>
            </a:r>
            <a:endParaRPr lang="en-IE" dirty="0">
              <a:solidFill>
                <a:schemeClr val="bg1"/>
              </a:solidFill>
            </a:endParaRPr>
          </a:p>
        </p:txBody>
      </p:sp>
      <p:pic>
        <p:nvPicPr>
          <p:cNvPr id="2" name="Picture 1">
            <a:extLst>
              <a:ext uri="{FF2B5EF4-FFF2-40B4-BE49-F238E27FC236}">
                <a16:creationId xmlns:a16="http://schemas.microsoft.com/office/drawing/2014/main" id="{A8382723-FD17-FE20-19DB-05B0C90F5E73}"/>
              </a:ext>
            </a:extLst>
          </p:cNvPr>
          <p:cNvPicPr>
            <a:picLocks noChangeAspect="1"/>
          </p:cNvPicPr>
          <p:nvPr/>
        </p:nvPicPr>
        <p:blipFill>
          <a:blip r:embed="rId6"/>
          <a:stretch>
            <a:fillRect/>
          </a:stretch>
        </p:blipFill>
        <p:spPr>
          <a:xfrm>
            <a:off x="7118293" y="5583683"/>
            <a:ext cx="1949553" cy="836781"/>
          </a:xfrm>
          <a:prstGeom prst="rect">
            <a:avLst/>
          </a:prstGeom>
        </p:spPr>
      </p:pic>
    </p:spTree>
    <p:extLst>
      <p:ext uri="{BB962C8B-B14F-4D97-AF65-F5344CB8AC3E}">
        <p14:creationId xmlns:p14="http://schemas.microsoft.com/office/powerpoint/2010/main" val="1618982091"/>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7" name="chimes.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#circularliving </a:t>
            </a:r>
            <a:r>
              <a:rPr lang="en-US" dirty="0">
                <a:solidFill>
                  <a:schemeClr val="bg1"/>
                </a:solidFill>
                <a:hlinkClick r:id="rId3"/>
              </a:rPr>
              <a:t>www.MyWaste.ie</a:t>
            </a:r>
            <a:r>
              <a:rPr lang="en-US" dirty="0">
                <a:solidFill>
                  <a:schemeClr val="bg1"/>
                </a:solidFill>
              </a:rPr>
              <a:t> </a:t>
            </a:r>
            <a:endParaRPr lang="en-IE" dirty="0">
              <a:solidFill>
                <a:schemeClr val="bg1"/>
              </a:solidFill>
            </a:endParaRPr>
          </a:p>
        </p:txBody>
      </p:sp>
      <p:sp>
        <p:nvSpPr>
          <p:cNvPr id="8" name="Subtitle 2"/>
          <p:cNvSpPr txBox="1">
            <a:spLocks/>
          </p:cNvSpPr>
          <p:nvPr/>
        </p:nvSpPr>
        <p:spPr>
          <a:xfrm>
            <a:off x="107504" y="1052417"/>
            <a:ext cx="4032448" cy="55206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IE" sz="2400" dirty="0">
              <a:solidFill>
                <a:schemeClr val="tx1"/>
              </a:solidFill>
            </a:endParaRPr>
          </a:p>
        </p:txBody>
      </p:sp>
      <p:sp>
        <p:nvSpPr>
          <p:cNvPr id="6" name="AutoShape 4" descr="Image result for policy free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2" name="TextBox 1"/>
          <p:cNvSpPr txBox="1"/>
          <p:nvPr/>
        </p:nvSpPr>
        <p:spPr>
          <a:xfrm>
            <a:off x="5650302" y="5495026"/>
            <a:ext cx="2810130" cy="411623"/>
          </a:xfrm>
          <a:prstGeom prst="rect">
            <a:avLst/>
          </a:prstGeom>
          <a:solidFill>
            <a:schemeClr val="bg1"/>
          </a:solidFill>
        </p:spPr>
        <p:txBody>
          <a:bodyPr wrap="square" rtlCol="0">
            <a:spAutoFit/>
          </a:bodyPr>
          <a:lstStyle/>
          <a:p>
            <a:endParaRPr lang="en-IE" dirty="0"/>
          </a:p>
        </p:txBody>
      </p:sp>
      <p:sp>
        <p:nvSpPr>
          <p:cNvPr id="3" name="AutoShape 2" descr="Image result for biodegradable and compostable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11268" name="Picture 4" descr="ecigarettes_square_400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748" y="1514159"/>
            <a:ext cx="2645931" cy="26459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a:stretch>
            <a:fillRect/>
          </a:stretch>
        </p:blipFill>
        <p:spPr>
          <a:xfrm>
            <a:off x="3563888" y="1458464"/>
            <a:ext cx="2193147" cy="2969976"/>
          </a:xfrm>
          <a:prstGeom prst="rect">
            <a:avLst/>
          </a:prstGeom>
        </p:spPr>
      </p:pic>
      <p:sp>
        <p:nvSpPr>
          <p:cNvPr id="9" name="TextBox 8"/>
          <p:cNvSpPr txBox="1"/>
          <p:nvPr/>
        </p:nvSpPr>
        <p:spPr>
          <a:xfrm>
            <a:off x="5650302" y="2175404"/>
            <a:ext cx="648072" cy="1323439"/>
          </a:xfrm>
          <a:prstGeom prst="rect">
            <a:avLst/>
          </a:prstGeom>
          <a:noFill/>
        </p:spPr>
        <p:txBody>
          <a:bodyPr wrap="square" rtlCol="0">
            <a:spAutoFit/>
          </a:bodyPr>
          <a:lstStyle/>
          <a:p>
            <a:r>
              <a:rPr lang="en-US" sz="8000" b="1" dirty="0"/>
              <a:t>=</a:t>
            </a:r>
            <a:endParaRPr lang="en-IE" sz="8000" b="1"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064" y="1407366"/>
            <a:ext cx="3248001" cy="3248001"/>
          </a:xfrm>
          <a:prstGeom prst="rect">
            <a:avLst/>
          </a:prstGeom>
        </p:spPr>
      </p:pic>
      <p:pic>
        <p:nvPicPr>
          <p:cNvPr id="10" name="Picture 9"/>
          <p:cNvPicPr>
            <a:picLocks noChangeAspect="1"/>
          </p:cNvPicPr>
          <p:nvPr/>
        </p:nvPicPr>
        <p:blipFill>
          <a:blip r:embed="rId7"/>
          <a:stretch>
            <a:fillRect/>
          </a:stretch>
        </p:blipFill>
        <p:spPr>
          <a:xfrm>
            <a:off x="2572229" y="4741309"/>
            <a:ext cx="4176464" cy="1602144"/>
          </a:xfrm>
          <a:prstGeom prst="rect">
            <a:avLst/>
          </a:prstGeom>
        </p:spPr>
      </p:pic>
      <p:grpSp>
        <p:nvGrpSpPr>
          <p:cNvPr id="15" name="Group 14"/>
          <p:cNvGrpSpPr/>
          <p:nvPr/>
        </p:nvGrpSpPr>
        <p:grpSpPr>
          <a:xfrm>
            <a:off x="7509" y="72678"/>
            <a:ext cx="9135070" cy="785794"/>
            <a:chOff x="4464" y="0"/>
            <a:chExt cx="9135070" cy="785794"/>
          </a:xfrm>
        </p:grpSpPr>
        <p:sp>
          <p:nvSpPr>
            <p:cNvPr id="16" name="Chevron 15"/>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18"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19" name="TextBox 18"/>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Waste Segregation </a:t>
            </a:r>
          </a:p>
        </p:txBody>
      </p:sp>
      <p:pic>
        <p:nvPicPr>
          <p:cNvPr id="4" name="Picture 3">
            <a:extLst>
              <a:ext uri="{FF2B5EF4-FFF2-40B4-BE49-F238E27FC236}">
                <a16:creationId xmlns:a16="http://schemas.microsoft.com/office/drawing/2014/main" id="{55018F08-9147-D2B8-B8D5-51DEBC3B0C60}"/>
              </a:ext>
            </a:extLst>
          </p:cNvPr>
          <p:cNvPicPr>
            <a:picLocks noChangeAspect="1"/>
          </p:cNvPicPr>
          <p:nvPr/>
        </p:nvPicPr>
        <p:blipFill>
          <a:blip r:embed="rId8"/>
          <a:stretch>
            <a:fillRect/>
          </a:stretch>
        </p:blipFill>
        <p:spPr>
          <a:xfrm>
            <a:off x="6852424" y="5890943"/>
            <a:ext cx="2076974" cy="1019026"/>
          </a:xfrm>
          <a:prstGeom prst="rect">
            <a:avLst/>
          </a:prstGeom>
        </p:spPr>
      </p:pic>
      <p:pic>
        <p:nvPicPr>
          <p:cNvPr id="11" name="Picture 2" descr="Image result for christmas tree images free">
            <a:extLst>
              <a:ext uri="{FF2B5EF4-FFF2-40B4-BE49-F238E27FC236}">
                <a16:creationId xmlns:a16="http://schemas.microsoft.com/office/drawing/2014/main" id="{06C30295-83BD-87E0-DBF1-94AE2EBE4E5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2889" y="4246032"/>
            <a:ext cx="1202026" cy="168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877343"/>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10" name="chimes.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Subtitle 2"/>
          <p:cNvSpPr txBox="1">
            <a:spLocks/>
          </p:cNvSpPr>
          <p:nvPr/>
        </p:nvSpPr>
        <p:spPr>
          <a:xfrm>
            <a:off x="107504" y="1052417"/>
            <a:ext cx="4032448" cy="55206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IE" sz="2400" dirty="0">
              <a:solidFill>
                <a:schemeClr val="tx1"/>
              </a:solidFill>
            </a:endParaRPr>
          </a:p>
        </p:txBody>
      </p:sp>
      <p:sp>
        <p:nvSpPr>
          <p:cNvPr id="9" name="Subtitle 2"/>
          <p:cNvSpPr txBox="1">
            <a:spLocks/>
          </p:cNvSpPr>
          <p:nvPr/>
        </p:nvSpPr>
        <p:spPr>
          <a:xfrm>
            <a:off x="539552" y="2420888"/>
            <a:ext cx="4464496" cy="10357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IE" dirty="0">
              <a:solidFill>
                <a:schemeClr val="tx1"/>
              </a:solidFill>
            </a:endParaRPr>
          </a:p>
          <a:p>
            <a:pPr algn="l"/>
            <a:endParaRPr lang="en-IE" sz="2400" dirty="0">
              <a:solidFill>
                <a:schemeClr val="tx1"/>
              </a:solidFill>
            </a:endParaRPr>
          </a:p>
        </p:txBody>
      </p:sp>
      <p:sp>
        <p:nvSpPr>
          <p:cNvPr id="6" name="AutoShape 4" descr="Image result for policy free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3" name="TextBox 2"/>
          <p:cNvSpPr txBox="1"/>
          <p:nvPr/>
        </p:nvSpPr>
        <p:spPr>
          <a:xfrm>
            <a:off x="76907" y="1205233"/>
            <a:ext cx="4063046" cy="3108543"/>
          </a:xfrm>
          <a:prstGeom prst="rect">
            <a:avLst/>
          </a:prstGeom>
          <a:noFill/>
        </p:spPr>
        <p:txBody>
          <a:bodyPr wrap="square" rtlCol="0">
            <a:spAutoFit/>
          </a:bodyPr>
          <a:lstStyle/>
          <a:p>
            <a:endParaRPr lang="en-IE" dirty="0"/>
          </a:p>
          <a:p>
            <a:pPr marL="342900" indent="-342900">
              <a:buFont typeface="Wingdings" panose="05000000000000000000" pitchFamily="2" charset="2"/>
              <a:buChar char="v"/>
            </a:pPr>
            <a:r>
              <a:rPr lang="en-IE" sz="2000" dirty="0"/>
              <a:t>Use a reusable cup </a:t>
            </a:r>
          </a:p>
          <a:p>
            <a:r>
              <a:rPr lang="en-IE" sz="2000" b="1" u="sng" dirty="0"/>
              <a:t>Remember </a:t>
            </a:r>
            <a:r>
              <a:rPr lang="en-IE" sz="2000" dirty="0"/>
              <a:t>to bring it with you</a:t>
            </a:r>
          </a:p>
          <a:p>
            <a:pPr marL="342900" indent="-342900">
              <a:buFont typeface="Wingdings" panose="05000000000000000000" pitchFamily="2" charset="2"/>
              <a:buChar char="v"/>
            </a:pPr>
            <a:endParaRPr lang="en-IE" sz="2000" dirty="0"/>
          </a:p>
          <a:p>
            <a:pPr marL="342900" indent="-342900">
              <a:buFont typeface="Wingdings" panose="05000000000000000000" pitchFamily="2" charset="2"/>
              <a:buChar char="v"/>
            </a:pPr>
            <a:r>
              <a:rPr lang="en-IE" sz="2000" b="1" dirty="0"/>
              <a:t>Give a reusable cup as a gift</a:t>
            </a:r>
          </a:p>
          <a:p>
            <a:pPr marL="342900" indent="-342900">
              <a:buFont typeface="Wingdings" panose="05000000000000000000" pitchFamily="2" charset="2"/>
              <a:buChar char="v"/>
            </a:pPr>
            <a:endParaRPr lang="en-IE" sz="2000" dirty="0"/>
          </a:p>
          <a:p>
            <a:pPr marL="342900" indent="-342900">
              <a:buFont typeface="Wingdings" panose="05000000000000000000" pitchFamily="2" charset="2"/>
              <a:buChar char="v"/>
            </a:pPr>
            <a:r>
              <a:rPr lang="en-IE" sz="2000" dirty="0"/>
              <a:t>Encourage business to accept reusable cups or join a reusable cup deposit and return scheme</a:t>
            </a:r>
          </a:p>
          <a:p>
            <a:endParaRPr lang="en-IE"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046" y="997800"/>
            <a:ext cx="3997386" cy="4248683"/>
          </a:xfrm>
          <a:prstGeom prst="rect">
            <a:avLst/>
          </a:prstGeom>
        </p:spPr>
      </p:pic>
      <p:pic>
        <p:nvPicPr>
          <p:cNvPr id="12" name="Picture 11"/>
          <p:cNvPicPr>
            <a:picLocks noChangeAspect="1"/>
          </p:cNvPicPr>
          <p:nvPr/>
        </p:nvPicPr>
        <p:blipFill>
          <a:blip r:embed="rId4"/>
          <a:stretch>
            <a:fillRect/>
          </a:stretch>
        </p:blipFill>
        <p:spPr>
          <a:xfrm>
            <a:off x="457419" y="4318969"/>
            <a:ext cx="3032679" cy="1607598"/>
          </a:xfrm>
          <a:prstGeom prst="rect">
            <a:avLst/>
          </a:prstGeom>
        </p:spPr>
      </p:pic>
      <p:cxnSp>
        <p:nvCxnSpPr>
          <p:cNvPr id="13" name="Straight Connector 12"/>
          <p:cNvCxnSpPr/>
          <p:nvPr/>
        </p:nvCxnSpPr>
        <p:spPr>
          <a:xfrm>
            <a:off x="1461944" y="4289785"/>
            <a:ext cx="937847" cy="15958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343298" y="4311633"/>
            <a:ext cx="1124435" cy="15658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9730" y="4605970"/>
            <a:ext cx="576064" cy="9170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No </a:t>
            </a:r>
          </a:p>
          <a:p>
            <a:pPr algn="ctr"/>
            <a:r>
              <a:rPr lang="en-US" sz="800" dirty="0"/>
              <a:t>to Single Use Cups</a:t>
            </a:r>
            <a:endParaRPr lang="en-IE" sz="800" dirty="0"/>
          </a:p>
        </p:txBody>
      </p:sp>
      <p:sp>
        <p:nvSpPr>
          <p:cNvPr id="27" name="Rectangle 26"/>
          <p:cNvSpPr/>
          <p:nvPr/>
        </p:nvSpPr>
        <p:spPr>
          <a:xfrm>
            <a:off x="2615815" y="4610392"/>
            <a:ext cx="576064" cy="9170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No </a:t>
            </a:r>
          </a:p>
          <a:p>
            <a:pPr algn="ctr"/>
            <a:r>
              <a:rPr lang="en-US" sz="800" dirty="0"/>
              <a:t>to Single Use Cups</a:t>
            </a:r>
            <a:endParaRPr lang="en-IE" sz="800" dirty="0"/>
          </a:p>
        </p:txBody>
      </p:sp>
      <p:grpSp>
        <p:nvGrpSpPr>
          <p:cNvPr id="30" name="Group 29"/>
          <p:cNvGrpSpPr/>
          <p:nvPr/>
        </p:nvGrpSpPr>
        <p:grpSpPr>
          <a:xfrm>
            <a:off x="7509" y="122926"/>
            <a:ext cx="9135070" cy="785794"/>
            <a:chOff x="4464" y="0"/>
            <a:chExt cx="9135070" cy="785794"/>
          </a:xfrm>
        </p:grpSpPr>
        <p:sp>
          <p:nvSpPr>
            <p:cNvPr id="31" name="Chevron 30"/>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32"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33" name="TextBox 32"/>
          <p:cNvSpPr txBox="1"/>
          <p:nvPr/>
        </p:nvSpPr>
        <p:spPr>
          <a:xfrm>
            <a:off x="1547664" y="254213"/>
            <a:ext cx="6912768" cy="523220"/>
          </a:xfrm>
          <a:prstGeom prst="rect">
            <a:avLst/>
          </a:prstGeom>
          <a:noFill/>
        </p:spPr>
        <p:txBody>
          <a:bodyPr wrap="square" rtlCol="0">
            <a:spAutoFit/>
          </a:bodyPr>
          <a:lstStyle/>
          <a:p>
            <a:r>
              <a:rPr lang="en-IE" sz="2800" dirty="0">
                <a:solidFill>
                  <a:schemeClr val="bg1"/>
                </a:solidFill>
              </a:rPr>
              <a:t>Ho Ho Ho! Say no to Single Use</a:t>
            </a:r>
          </a:p>
        </p:txBody>
      </p:sp>
      <p:sp>
        <p:nvSpPr>
          <p:cNvPr id="34" name="Rectangle 33"/>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36" name="Picture 2" descr="Image result for christmas tree images f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4408" y="5311221"/>
            <a:ext cx="734724" cy="80229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6"/>
              </a:rPr>
              <a:t>www.MyWaste.ie</a:t>
            </a:r>
            <a:r>
              <a:rPr lang="en-US" dirty="0">
                <a:solidFill>
                  <a:schemeClr val="bg1"/>
                </a:solidFill>
              </a:rPr>
              <a:t> </a:t>
            </a:r>
            <a:endParaRPr lang="en-IE" dirty="0">
              <a:solidFill>
                <a:schemeClr val="bg1"/>
              </a:solidFill>
            </a:endParaRPr>
          </a:p>
        </p:txBody>
      </p:sp>
      <p:pic>
        <p:nvPicPr>
          <p:cNvPr id="2" name="Picture 1">
            <a:extLst>
              <a:ext uri="{FF2B5EF4-FFF2-40B4-BE49-F238E27FC236}">
                <a16:creationId xmlns:a16="http://schemas.microsoft.com/office/drawing/2014/main" id="{693F221D-B34B-9C8F-702F-EC1BB6A95016}"/>
              </a:ext>
            </a:extLst>
          </p:cNvPr>
          <p:cNvPicPr>
            <a:picLocks noChangeAspect="1"/>
          </p:cNvPicPr>
          <p:nvPr/>
        </p:nvPicPr>
        <p:blipFill>
          <a:blip r:embed="rId7"/>
          <a:stretch>
            <a:fillRect/>
          </a:stretch>
        </p:blipFill>
        <p:spPr>
          <a:xfrm>
            <a:off x="5723728" y="5738883"/>
            <a:ext cx="2076974" cy="1019026"/>
          </a:xfrm>
          <a:prstGeom prst="rect">
            <a:avLst/>
          </a:prstGeom>
        </p:spPr>
      </p:pic>
    </p:spTree>
    <p:extLst>
      <p:ext uri="{BB962C8B-B14F-4D97-AF65-F5344CB8AC3E}">
        <p14:creationId xmlns:p14="http://schemas.microsoft.com/office/powerpoint/2010/main" val="2212109759"/>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8" name="chimes.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785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Subtitle 2"/>
          <p:cNvSpPr txBox="1">
            <a:spLocks/>
          </p:cNvSpPr>
          <p:nvPr/>
        </p:nvSpPr>
        <p:spPr>
          <a:xfrm>
            <a:off x="107504" y="1052417"/>
            <a:ext cx="4032448" cy="55206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IE" sz="2400" dirty="0">
              <a:solidFill>
                <a:schemeClr val="tx1"/>
              </a:solidFill>
            </a:endParaRPr>
          </a:p>
        </p:txBody>
      </p:sp>
      <p:sp>
        <p:nvSpPr>
          <p:cNvPr id="9" name="Subtitle 2"/>
          <p:cNvSpPr txBox="1">
            <a:spLocks/>
          </p:cNvSpPr>
          <p:nvPr/>
        </p:nvSpPr>
        <p:spPr>
          <a:xfrm>
            <a:off x="307974" y="2639645"/>
            <a:ext cx="4624065" cy="366145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v"/>
            </a:pPr>
            <a:r>
              <a:rPr lang="en-IE" sz="2400" dirty="0">
                <a:solidFill>
                  <a:schemeClr val="tx1"/>
                </a:solidFill>
              </a:rPr>
              <a:t>Biodegradable could take hundreds of years.  </a:t>
            </a:r>
          </a:p>
          <a:p>
            <a:pPr algn="l"/>
            <a:endParaRPr lang="en-IE" sz="2400" dirty="0">
              <a:solidFill>
                <a:schemeClr val="tx1"/>
              </a:solidFill>
            </a:endParaRPr>
          </a:p>
          <a:p>
            <a:pPr marL="457200" indent="-457200" algn="l">
              <a:buFont typeface="Wingdings" panose="05000000000000000000" pitchFamily="2" charset="2"/>
              <a:buChar char="v"/>
            </a:pPr>
            <a:r>
              <a:rPr lang="en-IE" sz="2400" dirty="0">
                <a:solidFill>
                  <a:schemeClr val="tx1"/>
                </a:solidFill>
              </a:rPr>
              <a:t>Composted items generally do not make their way to brown bins or compost heaps – so they may be compostable, but they often end up in the general waste bin. </a:t>
            </a:r>
          </a:p>
          <a:p>
            <a:pPr algn="l"/>
            <a:endParaRPr lang="en-IE" sz="2400" dirty="0">
              <a:solidFill>
                <a:schemeClr val="tx1"/>
              </a:solidFill>
            </a:endParaRPr>
          </a:p>
        </p:txBody>
      </p:sp>
      <p:sp>
        <p:nvSpPr>
          <p:cNvPr id="6" name="AutoShape 4" descr="Image result for policy free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2" name="TextBox 1"/>
          <p:cNvSpPr txBox="1"/>
          <p:nvPr/>
        </p:nvSpPr>
        <p:spPr>
          <a:xfrm>
            <a:off x="5650302" y="5495026"/>
            <a:ext cx="2810130" cy="411623"/>
          </a:xfrm>
          <a:prstGeom prst="rect">
            <a:avLst/>
          </a:prstGeom>
          <a:solidFill>
            <a:schemeClr val="bg1"/>
          </a:solidFill>
        </p:spPr>
        <p:txBody>
          <a:bodyPr wrap="square" rtlCol="0">
            <a:spAutoFit/>
          </a:bodyPr>
          <a:lstStyle/>
          <a:p>
            <a:endParaRPr lang="en-IE" dirty="0"/>
          </a:p>
        </p:txBody>
      </p:sp>
      <p:sp>
        <p:nvSpPr>
          <p:cNvPr id="3" name="AutoShape 2" descr="Image result for biodegradable and compostable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5124" name="Picture 4" descr="Header image: Is it recyclable, compostable or biodegradeab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6454" y="2564904"/>
            <a:ext cx="3773215" cy="1537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47664" y="134276"/>
            <a:ext cx="6912768" cy="523220"/>
          </a:xfrm>
          <a:prstGeom prst="rect">
            <a:avLst/>
          </a:prstGeom>
          <a:noFill/>
        </p:spPr>
        <p:txBody>
          <a:bodyPr wrap="square" rtlCol="0">
            <a:spAutoFit/>
          </a:bodyPr>
          <a:lstStyle/>
          <a:p>
            <a:r>
              <a:rPr lang="en-IE" sz="2800" dirty="0">
                <a:solidFill>
                  <a:schemeClr val="bg1"/>
                </a:solidFill>
              </a:rPr>
              <a:t>Ho Ho Ho! Say no to Single Use</a:t>
            </a:r>
          </a:p>
        </p:txBody>
      </p:sp>
      <p:sp>
        <p:nvSpPr>
          <p:cNvPr id="12" name="Rectangle 11"/>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4" name="Picture 2" descr="Image result for christmas tree images fre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80186" y="4846765"/>
            <a:ext cx="896037" cy="131600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10"/>
              </a:rPr>
              <a:t>www.MyWaste.ie</a:t>
            </a:r>
            <a:r>
              <a:rPr lang="en-US" dirty="0">
                <a:solidFill>
                  <a:schemeClr val="bg1"/>
                </a:solidFill>
              </a:rPr>
              <a:t> </a:t>
            </a:r>
            <a:endParaRPr lang="en-IE" dirty="0">
              <a:solidFill>
                <a:schemeClr val="bg1"/>
              </a:solidFill>
            </a:endParaRPr>
          </a:p>
        </p:txBody>
      </p:sp>
      <p:pic>
        <p:nvPicPr>
          <p:cNvPr id="7" name="Picture 6">
            <a:extLst>
              <a:ext uri="{FF2B5EF4-FFF2-40B4-BE49-F238E27FC236}">
                <a16:creationId xmlns:a16="http://schemas.microsoft.com/office/drawing/2014/main" id="{0210011D-BBF3-E74C-B2FE-F42DFE617ABA}"/>
              </a:ext>
            </a:extLst>
          </p:cNvPr>
          <p:cNvPicPr>
            <a:picLocks noChangeAspect="1"/>
          </p:cNvPicPr>
          <p:nvPr/>
        </p:nvPicPr>
        <p:blipFill>
          <a:blip r:embed="rId11"/>
          <a:stretch>
            <a:fillRect/>
          </a:stretch>
        </p:blipFill>
        <p:spPr>
          <a:xfrm>
            <a:off x="5835435" y="5759288"/>
            <a:ext cx="2076974" cy="1019026"/>
          </a:xfrm>
          <a:prstGeom prst="rect">
            <a:avLst/>
          </a:prstGeom>
        </p:spPr>
      </p:pic>
      <p:sp>
        <p:nvSpPr>
          <p:cNvPr id="10" name="Title 9">
            <a:extLst>
              <a:ext uri="{FF2B5EF4-FFF2-40B4-BE49-F238E27FC236}">
                <a16:creationId xmlns:a16="http://schemas.microsoft.com/office/drawing/2014/main" id="{7DD28B3D-507E-58A0-82A5-C04BCED6E9D9}"/>
              </a:ext>
            </a:extLst>
          </p:cNvPr>
          <p:cNvSpPr>
            <a:spLocks noGrp="1"/>
          </p:cNvSpPr>
          <p:nvPr>
            <p:ph type="ctrTitle"/>
          </p:nvPr>
        </p:nvSpPr>
        <p:spPr>
          <a:xfrm>
            <a:off x="307974" y="1297338"/>
            <a:ext cx="7772400" cy="1137638"/>
          </a:xfrm>
        </p:spPr>
        <p:txBody>
          <a:bodyPr>
            <a:normAutofit fontScale="90000"/>
          </a:bodyPr>
          <a:lstStyle/>
          <a:p>
            <a:r>
              <a:rPr lang="en-IE" sz="4400" b="1" dirty="0">
                <a:solidFill>
                  <a:schemeClr val="tx1"/>
                </a:solidFill>
              </a:rPr>
              <a:t>Biodegradable and Compostable Alternatives come with a Health Warning:</a:t>
            </a:r>
            <a:br>
              <a:rPr lang="en-IE" sz="6000" b="1" dirty="0">
                <a:solidFill>
                  <a:schemeClr val="tx1"/>
                </a:solidFill>
              </a:rPr>
            </a:br>
            <a:endParaRPr lang="en-IE" dirty="0"/>
          </a:p>
        </p:txBody>
      </p:sp>
    </p:spTree>
    <p:extLst>
      <p:ext uri="{BB962C8B-B14F-4D97-AF65-F5344CB8AC3E}">
        <p14:creationId xmlns:p14="http://schemas.microsoft.com/office/powerpoint/2010/main" val="3524487275"/>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12" name="chimes.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christmas tree images f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3361" y="4663370"/>
            <a:ext cx="1219905" cy="13320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75656" y="5085184"/>
            <a:ext cx="5688632" cy="1477328"/>
          </a:xfrm>
          <a:prstGeom prst="rect">
            <a:avLst/>
          </a:prstGeom>
          <a:noFill/>
        </p:spPr>
        <p:txBody>
          <a:bodyPr wrap="square" rtlCol="0">
            <a:spAutoFit/>
          </a:bodyPr>
          <a:lstStyle/>
          <a:p>
            <a:r>
              <a:rPr lang="en-IE" dirty="0">
                <a:solidFill>
                  <a:schemeClr val="bg1"/>
                </a:solidFill>
              </a:rPr>
              <a:t>Fairtrade – Limerick is a Fairtrade City - Trade not aid – fair price in producer’s country – community fund – no child labour – women allowed own land and businesses – organic certification often included – health and safety for workers  - Audited by FLO Cert www.flocert.net</a:t>
            </a:r>
          </a:p>
        </p:txBody>
      </p:sp>
      <p:pic>
        <p:nvPicPr>
          <p:cNvPr id="22" name="Content Placeholder 3">
            <a:extLst>
              <a:ext uri="{FF2B5EF4-FFF2-40B4-BE49-F238E27FC236}">
                <a16:creationId xmlns:a16="http://schemas.microsoft.com/office/drawing/2014/main" id="{D8739357-5372-421C-BCB5-9DA518FD4B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7" y="949769"/>
            <a:ext cx="7131093" cy="4925728"/>
          </a:xfrm>
          <a:prstGeom prst="rect">
            <a:avLst/>
          </a:prstGeom>
        </p:spPr>
      </p:pic>
      <p:sp>
        <p:nvSpPr>
          <p:cNvPr id="23" name="TextBox 22">
            <a:extLst>
              <a:ext uri="{FF2B5EF4-FFF2-40B4-BE49-F238E27FC236}">
                <a16:creationId xmlns:a16="http://schemas.microsoft.com/office/drawing/2014/main" id="{D5643700-4F2B-4D8E-BEC6-E93EA89714B4}"/>
              </a:ext>
            </a:extLst>
          </p:cNvPr>
          <p:cNvSpPr txBox="1"/>
          <p:nvPr/>
        </p:nvSpPr>
        <p:spPr>
          <a:xfrm rot="20226349">
            <a:off x="788945" y="2481822"/>
            <a:ext cx="6343090" cy="71558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4050" dirty="0">
                <a:solidFill>
                  <a:schemeClr val="bg1"/>
                </a:solidFill>
                <a:highlight>
                  <a:srgbClr val="8CC63F"/>
                </a:highlight>
                <a:latin typeface="Museo" panose="02000000000000000000" pitchFamily="2" charset="0"/>
              </a:rPr>
              <a:t>Plan Pollinator Planting for 2024 </a:t>
            </a:r>
          </a:p>
        </p:txBody>
      </p:sp>
      <p:sp>
        <p:nvSpPr>
          <p:cNvPr id="24" name="TextBox 23"/>
          <p:cNvSpPr txBox="1"/>
          <p:nvPr/>
        </p:nvSpPr>
        <p:spPr>
          <a:xfrm>
            <a:off x="107504" y="4676240"/>
            <a:ext cx="7707156" cy="2031325"/>
          </a:xfrm>
          <a:prstGeom prst="rect">
            <a:avLst/>
          </a:prstGeom>
          <a:solidFill>
            <a:schemeClr val="accent3">
              <a:lumMod val="75000"/>
            </a:schemeClr>
          </a:solidFill>
        </p:spPr>
        <p:txBody>
          <a:bodyPr wrap="square" rtlCol="0">
            <a:spAutoFit/>
          </a:bodyPr>
          <a:lstStyle/>
          <a:p>
            <a:pPr marL="285750" indent="-285750">
              <a:buFont typeface="Wingdings" panose="05000000000000000000" pitchFamily="2" charset="2"/>
              <a:buChar char="v"/>
            </a:pPr>
            <a:r>
              <a:rPr lang="en-IE" dirty="0">
                <a:solidFill>
                  <a:schemeClr val="bg1"/>
                </a:solidFill>
              </a:rPr>
              <a:t>Get out into the great outdoors and build an appetite for the big dinner.</a:t>
            </a:r>
          </a:p>
          <a:p>
            <a:pPr marL="285750" indent="-285750">
              <a:buFont typeface="Wingdings" panose="05000000000000000000" pitchFamily="2" charset="2"/>
              <a:buChar char="v"/>
            </a:pPr>
            <a:r>
              <a:rPr lang="en-IE" dirty="0">
                <a:solidFill>
                  <a:schemeClr val="bg1"/>
                </a:solidFill>
              </a:rPr>
              <a:t>Feed the birds.</a:t>
            </a:r>
          </a:p>
          <a:p>
            <a:pPr marL="285750" indent="-285750">
              <a:buFont typeface="Wingdings" panose="05000000000000000000" pitchFamily="2" charset="2"/>
              <a:buChar char="v"/>
            </a:pPr>
            <a:r>
              <a:rPr lang="en-IE" dirty="0">
                <a:solidFill>
                  <a:schemeClr val="bg1"/>
                </a:solidFill>
              </a:rPr>
              <a:t>Visit your local park. </a:t>
            </a:r>
          </a:p>
          <a:p>
            <a:pPr marL="285750" indent="-285750">
              <a:buFont typeface="Wingdings" panose="05000000000000000000" pitchFamily="2" charset="2"/>
              <a:buChar char="v"/>
            </a:pPr>
            <a:r>
              <a:rPr lang="en-IE" dirty="0">
                <a:solidFill>
                  <a:schemeClr val="bg1"/>
                </a:solidFill>
              </a:rPr>
              <a:t>Participate in  Birdwatch Ireland’s winter Garden Bird Survey. </a:t>
            </a:r>
            <a:r>
              <a:rPr lang="en-IE" u="sng" dirty="0">
                <a:solidFill>
                  <a:schemeClr val="bg1"/>
                </a:solidFill>
              </a:rPr>
              <a:t>www.birdwatchireland.ie</a:t>
            </a:r>
            <a:r>
              <a:rPr lang="en-IE" dirty="0">
                <a:solidFill>
                  <a:schemeClr val="bg1"/>
                </a:solidFill>
              </a:rPr>
              <a:t> for details.</a:t>
            </a:r>
          </a:p>
          <a:p>
            <a:pPr marL="285750" indent="-285750">
              <a:buFont typeface="Wingdings" panose="05000000000000000000" pitchFamily="2" charset="2"/>
              <a:buChar char="v"/>
            </a:pPr>
            <a:r>
              <a:rPr lang="en-IE" dirty="0">
                <a:solidFill>
                  <a:schemeClr val="bg1"/>
                </a:solidFill>
              </a:rPr>
              <a:t>Find out more about your local river.</a:t>
            </a:r>
          </a:p>
          <a:p>
            <a:endParaRPr lang="en-IE" dirty="0"/>
          </a:p>
        </p:txBody>
      </p:sp>
      <p:grpSp>
        <p:nvGrpSpPr>
          <p:cNvPr id="25" name="Group 24"/>
          <p:cNvGrpSpPr/>
          <p:nvPr/>
        </p:nvGrpSpPr>
        <p:grpSpPr>
          <a:xfrm>
            <a:off x="7509" y="217190"/>
            <a:ext cx="9135070" cy="785794"/>
            <a:chOff x="4464" y="0"/>
            <a:chExt cx="9135070" cy="785794"/>
          </a:xfrm>
        </p:grpSpPr>
        <p:sp>
          <p:nvSpPr>
            <p:cNvPr id="26" name="Chevron 25"/>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27"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28" name="TextBox 27"/>
          <p:cNvSpPr txBox="1"/>
          <p:nvPr/>
        </p:nvSpPr>
        <p:spPr>
          <a:xfrm>
            <a:off x="1331640" y="312470"/>
            <a:ext cx="6912768" cy="523220"/>
          </a:xfrm>
          <a:prstGeom prst="rect">
            <a:avLst/>
          </a:prstGeom>
          <a:noFill/>
        </p:spPr>
        <p:txBody>
          <a:bodyPr wrap="square" rtlCol="0">
            <a:spAutoFit/>
          </a:bodyPr>
          <a:lstStyle/>
          <a:p>
            <a:r>
              <a:rPr lang="en-IE" sz="2800" dirty="0">
                <a:solidFill>
                  <a:schemeClr val="bg1"/>
                </a:solidFill>
              </a:rPr>
              <a:t>Ho Ho Ho! Connect with Nature</a:t>
            </a:r>
          </a:p>
        </p:txBody>
      </p:sp>
      <p:sp>
        <p:nvSpPr>
          <p:cNvPr id="11" name="Rectangle 10"/>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TextBox 12"/>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5"/>
              </a:rPr>
              <a:t>www.MyWaste.ie</a:t>
            </a:r>
            <a:r>
              <a:rPr lang="en-US" dirty="0">
                <a:solidFill>
                  <a:schemeClr val="bg1"/>
                </a:solidFill>
              </a:rPr>
              <a:t> </a:t>
            </a:r>
            <a:endParaRPr lang="en-IE" dirty="0">
              <a:solidFill>
                <a:schemeClr val="bg1"/>
              </a:solidFill>
            </a:endParaRPr>
          </a:p>
        </p:txBody>
      </p:sp>
      <p:pic>
        <p:nvPicPr>
          <p:cNvPr id="2" name="Picture 1">
            <a:extLst>
              <a:ext uri="{FF2B5EF4-FFF2-40B4-BE49-F238E27FC236}">
                <a16:creationId xmlns:a16="http://schemas.microsoft.com/office/drawing/2014/main" id="{A6AB7BE3-2F02-563F-D754-6BFEEE5C481C}"/>
              </a:ext>
            </a:extLst>
          </p:cNvPr>
          <p:cNvPicPr>
            <a:picLocks noChangeAspect="1"/>
          </p:cNvPicPr>
          <p:nvPr/>
        </p:nvPicPr>
        <p:blipFill>
          <a:blip r:embed="rId6"/>
          <a:stretch>
            <a:fillRect/>
          </a:stretch>
        </p:blipFill>
        <p:spPr>
          <a:xfrm>
            <a:off x="5785660" y="6148691"/>
            <a:ext cx="2076974" cy="790217"/>
          </a:xfrm>
          <a:prstGeom prst="rect">
            <a:avLst/>
          </a:prstGeom>
        </p:spPr>
      </p:pic>
    </p:spTree>
    <p:extLst>
      <p:ext uri="{BB962C8B-B14F-4D97-AF65-F5344CB8AC3E}">
        <p14:creationId xmlns:p14="http://schemas.microsoft.com/office/powerpoint/2010/main" val="4074577410"/>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7" name="chimes.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christmas tree images f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4852223"/>
            <a:ext cx="1219905" cy="133209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Consumption</a:t>
            </a:r>
          </a:p>
        </p:txBody>
      </p:sp>
      <p:sp>
        <p:nvSpPr>
          <p:cNvPr id="8" name="Rectangle 7"/>
          <p:cNvSpPr/>
          <p:nvPr/>
        </p:nvSpPr>
        <p:spPr>
          <a:xfrm>
            <a:off x="275749" y="1150540"/>
            <a:ext cx="7500200" cy="5262979"/>
          </a:xfrm>
          <a:prstGeom prst="rect">
            <a:avLst/>
          </a:prstGeom>
        </p:spPr>
        <p:txBody>
          <a:bodyPr wrap="square">
            <a:spAutoFit/>
          </a:bodyPr>
          <a:lstStyle/>
          <a:p>
            <a:pPr marL="342900" indent="-342900">
              <a:buFont typeface="Wingdings" panose="05000000000000000000" pitchFamily="2" charset="2"/>
              <a:buChar char="v"/>
            </a:pPr>
            <a:r>
              <a:rPr lang="en-IE" sz="2400" dirty="0"/>
              <a:t>Love Louth Don’t Litter.</a:t>
            </a:r>
          </a:p>
          <a:p>
            <a:pPr marL="342900" indent="-342900">
              <a:buFont typeface="Wingdings" panose="05000000000000000000" pitchFamily="2" charset="2"/>
              <a:buChar char="v"/>
            </a:pPr>
            <a:r>
              <a:rPr lang="en-IE" sz="2400" dirty="0"/>
              <a:t>Use a reusable cup &amp; water bottle. </a:t>
            </a:r>
          </a:p>
          <a:p>
            <a:pPr marL="342900" indent="-342900">
              <a:buFont typeface="Wingdings" panose="05000000000000000000" pitchFamily="2" charset="2"/>
              <a:buChar char="v"/>
            </a:pPr>
            <a:r>
              <a:rPr lang="en-IE" sz="2400" dirty="0"/>
              <a:t>Support your local Tidy Towns group.</a:t>
            </a:r>
          </a:p>
          <a:p>
            <a:pPr marL="342900" indent="-342900">
              <a:buFont typeface="Wingdings" panose="05000000000000000000" pitchFamily="2" charset="2"/>
              <a:buChar char="v"/>
            </a:pPr>
            <a:r>
              <a:rPr lang="en-IE" sz="2400" dirty="0"/>
              <a:t>Carry a pooper scooper/bag. Use any bag and any public bin!</a:t>
            </a:r>
          </a:p>
          <a:p>
            <a:pPr marL="342900" indent="-342900">
              <a:buFont typeface="Wingdings" panose="05000000000000000000" pitchFamily="2" charset="2"/>
              <a:buChar char="v"/>
            </a:pPr>
            <a:r>
              <a:rPr lang="en-IE" sz="2400" dirty="0"/>
              <a:t>Bin your gum when it's done.  </a:t>
            </a:r>
            <a:r>
              <a:rPr lang="en-IE" sz="2400" u="sng" dirty="0">
                <a:hlinkClick r:id="rId4"/>
              </a:rPr>
              <a:t>www.gumlittertaskforce.ie</a:t>
            </a:r>
            <a:endParaRPr lang="en-IE" sz="2400" dirty="0"/>
          </a:p>
          <a:p>
            <a:pPr marL="342900" indent="-342900">
              <a:buFont typeface="Wingdings" panose="05000000000000000000" pitchFamily="2" charset="2"/>
              <a:buChar char="v"/>
            </a:pPr>
            <a:r>
              <a:rPr lang="en-IE" sz="2400" dirty="0"/>
              <a:t>Don’t drop cigarette butts- they are plastic- bin them.</a:t>
            </a:r>
          </a:p>
          <a:p>
            <a:pPr marL="342900" indent="-342900">
              <a:buFont typeface="Wingdings" panose="05000000000000000000" pitchFamily="2" charset="2"/>
              <a:buChar char="v"/>
            </a:pPr>
            <a:r>
              <a:rPr lang="en-IE" sz="2400" dirty="0"/>
              <a:t>Plan your participation in National Spring Clean in 2024. </a:t>
            </a:r>
          </a:p>
          <a:p>
            <a:pPr marL="342900" indent="-342900">
              <a:buFont typeface="Wingdings" panose="05000000000000000000" pitchFamily="2" charset="2"/>
              <a:buChar char="v"/>
            </a:pPr>
            <a:r>
              <a:rPr lang="en-IE" sz="2400" dirty="0"/>
              <a:t>Have a household waste collection service.</a:t>
            </a:r>
          </a:p>
          <a:p>
            <a:pPr marL="342900" indent="-342900">
              <a:buFont typeface="Wingdings" panose="05000000000000000000" pitchFamily="2" charset="2"/>
              <a:buChar char="v"/>
            </a:pPr>
            <a:r>
              <a:rPr lang="en-US" sz="2400" dirty="0"/>
              <a:t>Segregate your waste correctly into the correct bins.</a:t>
            </a:r>
          </a:p>
          <a:p>
            <a:pPr marL="342900" indent="-342900">
              <a:buFont typeface="Wingdings" panose="05000000000000000000" pitchFamily="2" charset="2"/>
              <a:buChar char="v"/>
            </a:pPr>
            <a:r>
              <a:rPr lang="en-US" sz="2400" dirty="0"/>
              <a:t>Use the national deposit and return scheme being introduced in 2024.</a:t>
            </a:r>
          </a:p>
          <a:p>
            <a:pPr marL="342900" indent="-342900">
              <a:buFont typeface="Wingdings" panose="05000000000000000000" pitchFamily="2" charset="2"/>
              <a:buChar char="v"/>
            </a:pPr>
            <a:r>
              <a:rPr lang="en-US" sz="2400" dirty="0"/>
              <a:t>Embrace circular living.</a:t>
            </a:r>
            <a:endParaRPr lang="en-IE" dirty="0"/>
          </a:p>
        </p:txBody>
      </p:sp>
      <p:grpSp>
        <p:nvGrpSpPr>
          <p:cNvPr id="10" name="Group 9"/>
          <p:cNvGrpSpPr/>
          <p:nvPr/>
        </p:nvGrpSpPr>
        <p:grpSpPr>
          <a:xfrm>
            <a:off x="63279" y="200406"/>
            <a:ext cx="9135070" cy="785794"/>
            <a:chOff x="4464" y="0"/>
            <a:chExt cx="9135070" cy="785794"/>
          </a:xfrm>
        </p:grpSpPr>
        <p:sp>
          <p:nvSpPr>
            <p:cNvPr id="15" name="Chevron 14"/>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16"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17" name="TextBox 16"/>
          <p:cNvSpPr txBox="1"/>
          <p:nvPr/>
        </p:nvSpPr>
        <p:spPr>
          <a:xfrm>
            <a:off x="1700064" y="356365"/>
            <a:ext cx="6912768" cy="523220"/>
          </a:xfrm>
          <a:prstGeom prst="rect">
            <a:avLst/>
          </a:prstGeom>
          <a:noFill/>
        </p:spPr>
        <p:txBody>
          <a:bodyPr wrap="square" rtlCol="0">
            <a:spAutoFit/>
          </a:bodyPr>
          <a:lstStyle/>
          <a:p>
            <a:r>
              <a:rPr lang="en-IE" sz="2800" dirty="0">
                <a:solidFill>
                  <a:schemeClr val="bg1"/>
                </a:solidFill>
              </a:rPr>
              <a:t>Ho Ho Ho! Resolutions for 2024 </a:t>
            </a:r>
          </a:p>
        </p:txBody>
      </p:sp>
      <p:sp>
        <p:nvSpPr>
          <p:cNvPr id="18" name="Rectangle 17"/>
          <p:cNvSpPr/>
          <p:nvPr/>
        </p:nvSpPr>
        <p:spPr>
          <a:xfrm>
            <a:off x="0" y="6455275"/>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dirty="0"/>
          </a:p>
        </p:txBody>
      </p:sp>
      <p:sp>
        <p:nvSpPr>
          <p:cNvPr id="20" name="TextBox 19"/>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5"/>
              </a:rPr>
              <a:t>www.MyWaste.ie</a:t>
            </a:r>
            <a:r>
              <a:rPr lang="en-US" dirty="0">
                <a:solidFill>
                  <a:schemeClr val="bg1"/>
                </a:solidFill>
              </a:rPr>
              <a:t> </a:t>
            </a:r>
            <a:endParaRPr lang="en-IE" dirty="0">
              <a:solidFill>
                <a:schemeClr val="bg1"/>
              </a:solidFill>
            </a:endParaRPr>
          </a:p>
        </p:txBody>
      </p:sp>
      <p:pic>
        <p:nvPicPr>
          <p:cNvPr id="2" name="Picture 1">
            <a:extLst>
              <a:ext uri="{FF2B5EF4-FFF2-40B4-BE49-F238E27FC236}">
                <a16:creationId xmlns:a16="http://schemas.microsoft.com/office/drawing/2014/main" id="{19CCB11F-9D24-29FE-DDBD-0BB04DEF0015}"/>
              </a:ext>
            </a:extLst>
          </p:cNvPr>
          <p:cNvPicPr>
            <a:picLocks noChangeAspect="1"/>
          </p:cNvPicPr>
          <p:nvPr/>
        </p:nvPicPr>
        <p:blipFill>
          <a:blip r:embed="rId6"/>
          <a:stretch>
            <a:fillRect/>
          </a:stretch>
        </p:blipFill>
        <p:spPr>
          <a:xfrm>
            <a:off x="5194110" y="5810285"/>
            <a:ext cx="2076974" cy="1019026"/>
          </a:xfrm>
          <a:prstGeom prst="rect">
            <a:avLst/>
          </a:prstGeom>
        </p:spPr>
      </p:pic>
    </p:spTree>
    <p:extLst>
      <p:ext uri="{BB962C8B-B14F-4D97-AF65-F5344CB8AC3E}">
        <p14:creationId xmlns:p14="http://schemas.microsoft.com/office/powerpoint/2010/main" val="1542746087"/>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7" name="chimes.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3015" y="617652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nvGrpSpPr>
          <p:cNvPr id="16" name="Group 15"/>
          <p:cNvGrpSpPr/>
          <p:nvPr/>
        </p:nvGrpSpPr>
        <p:grpSpPr>
          <a:xfrm>
            <a:off x="4465" y="154951"/>
            <a:ext cx="9135070" cy="785794"/>
            <a:chOff x="4464" y="0"/>
            <a:chExt cx="9135070" cy="785794"/>
          </a:xfrm>
        </p:grpSpPr>
        <p:sp>
          <p:nvSpPr>
            <p:cNvPr id="17" name="Chevron 16"/>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18"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bg1"/>
                </a:solidFill>
              </a:endParaRPr>
            </a:p>
          </p:txBody>
        </p:sp>
      </p:grpSp>
      <p:pic>
        <p:nvPicPr>
          <p:cNvPr id="3" name="Picture 2"/>
          <p:cNvPicPr>
            <a:picLocks noChangeAspect="1"/>
          </p:cNvPicPr>
          <p:nvPr/>
        </p:nvPicPr>
        <p:blipFill>
          <a:blip r:embed="rId3"/>
          <a:stretch>
            <a:fillRect/>
          </a:stretch>
        </p:blipFill>
        <p:spPr>
          <a:xfrm>
            <a:off x="4598184" y="1257667"/>
            <a:ext cx="4329030" cy="420382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909" y="1013769"/>
            <a:ext cx="3393091" cy="30243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28" y="3650856"/>
            <a:ext cx="2826554" cy="2119915"/>
          </a:xfrm>
          <a:prstGeom prst="rect">
            <a:avLst/>
          </a:prstGeom>
        </p:spPr>
      </p:pic>
      <p:pic>
        <p:nvPicPr>
          <p:cNvPr id="1026" name="Picture 2" descr="Tait House Community Enterprise (@TaitHouse) / Twit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362" y="4330775"/>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7"/>
          <a:stretch>
            <a:fillRect/>
          </a:stretch>
        </p:blipFill>
        <p:spPr>
          <a:xfrm>
            <a:off x="216786" y="1378350"/>
            <a:ext cx="894382" cy="480453"/>
          </a:xfrm>
          <a:prstGeom prst="rect">
            <a:avLst/>
          </a:prstGeom>
        </p:spPr>
      </p:pic>
      <p:sp>
        <p:nvSpPr>
          <p:cNvPr id="19" name="Title 1"/>
          <p:cNvSpPr>
            <a:spLocks noGrp="1"/>
          </p:cNvSpPr>
          <p:nvPr>
            <p:ph type="title"/>
          </p:nvPr>
        </p:nvSpPr>
        <p:spPr>
          <a:xfrm>
            <a:off x="457200" y="274638"/>
            <a:ext cx="8229600" cy="666107"/>
          </a:xfrm>
        </p:spPr>
        <p:txBody>
          <a:bodyPr>
            <a:normAutofit/>
          </a:bodyPr>
          <a:lstStyle/>
          <a:p>
            <a:r>
              <a:rPr lang="en-US" sz="3200" dirty="0">
                <a:solidFill>
                  <a:schemeClr val="bg1"/>
                </a:solidFill>
              </a:rPr>
              <a:t>Ho Ho Ho! Think about Relove Paint in </a:t>
            </a:r>
            <a:r>
              <a:rPr lang="en-US" sz="2800" dirty="0">
                <a:solidFill>
                  <a:schemeClr val="bg1"/>
                </a:solidFill>
              </a:rPr>
              <a:t>2024</a:t>
            </a:r>
            <a:endParaRPr lang="en-IE" dirty="0">
              <a:solidFill>
                <a:schemeClr val="bg1"/>
              </a:solidFill>
            </a:endParaRPr>
          </a:p>
        </p:txBody>
      </p:sp>
      <p:sp>
        <p:nvSpPr>
          <p:cNvPr id="13" name="TextBox 12"/>
          <p:cNvSpPr txBox="1"/>
          <p:nvPr/>
        </p:nvSpPr>
        <p:spPr>
          <a:xfrm>
            <a:off x="1763688" y="6208706"/>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8"/>
              </a:rPr>
              <a:t>www.MyWaste.ie</a:t>
            </a:r>
            <a:r>
              <a:rPr lang="en-US" dirty="0">
                <a:solidFill>
                  <a:schemeClr val="bg1"/>
                </a:solidFill>
              </a:rPr>
              <a:t> </a:t>
            </a:r>
            <a:endParaRPr lang="en-IE" dirty="0">
              <a:solidFill>
                <a:schemeClr val="bg1"/>
              </a:solidFill>
            </a:endParaRPr>
          </a:p>
        </p:txBody>
      </p:sp>
      <p:pic>
        <p:nvPicPr>
          <p:cNvPr id="2" name="Picture 1">
            <a:extLst>
              <a:ext uri="{FF2B5EF4-FFF2-40B4-BE49-F238E27FC236}">
                <a16:creationId xmlns:a16="http://schemas.microsoft.com/office/drawing/2014/main" id="{2BD63E42-5B0F-6B8B-23B7-A4CA287FA859}"/>
              </a:ext>
            </a:extLst>
          </p:cNvPr>
          <p:cNvPicPr>
            <a:picLocks noChangeAspect="1"/>
          </p:cNvPicPr>
          <p:nvPr/>
        </p:nvPicPr>
        <p:blipFill>
          <a:blip r:embed="rId9"/>
          <a:stretch>
            <a:fillRect/>
          </a:stretch>
        </p:blipFill>
        <p:spPr>
          <a:xfrm>
            <a:off x="6560393" y="5859604"/>
            <a:ext cx="2076974" cy="851962"/>
          </a:xfrm>
          <a:prstGeom prst="rect">
            <a:avLst/>
          </a:prstGeom>
        </p:spPr>
      </p:pic>
      <p:pic>
        <p:nvPicPr>
          <p:cNvPr id="4" name="Picture 2" descr="Image result for christmas tree images free">
            <a:extLst>
              <a:ext uri="{FF2B5EF4-FFF2-40B4-BE49-F238E27FC236}">
                <a16:creationId xmlns:a16="http://schemas.microsoft.com/office/drawing/2014/main" id="{D3FA4FA4-82B8-FF26-8722-2411416BCFD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2223384"/>
            <a:ext cx="1111168" cy="200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690160"/>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11" name="chimes.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5275"/>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3023" name="AutoShape 42" descr="https://previews.dropbox.com/p/thumb/AAtBUWJ_it8Ahu-FP9HNCuNpw6byNuoCdT68Py14geL4uUKG66_OSmyXNzSTsRmnM9rLFcs4AJLKv_zFNgvi8xlxJz_hkFGLvNMDpwtfXxoX3785ENAkn0jB8beUp5lkzQ_MHHD9dtx-q0kImHMOk6y_sDS2T0eJ7u8VrlPyUhthcTOhjkGKCFa-cLM_ir_rdQfPr8-yr4P9qythfx7JCxg9Axl2gooEPCoD0L_331BWS8YlMxrXpBocxLBLaIn8SJ0ZNnyV-p4hGw_q2Z7npG_QAx3khnG-ozmDcIuvsTG_2mc0JqlLhkoG-ZBXUG157fdHPG5GzawiGeC19vSjBfbUg0648MewmbVIzmGMSxO1Dg/p.jpeg?fv_content=true&amp;size_mode=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50" name="Rectangle 49"/>
          <p:cNvSpPr/>
          <p:nvPr/>
        </p:nvSpPr>
        <p:spPr>
          <a:xfrm>
            <a:off x="0" y="6455275"/>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dirty="0"/>
          </a:p>
        </p:txBody>
      </p:sp>
      <p:grpSp>
        <p:nvGrpSpPr>
          <p:cNvPr id="14" name="Group 13"/>
          <p:cNvGrpSpPr/>
          <p:nvPr/>
        </p:nvGrpSpPr>
        <p:grpSpPr>
          <a:xfrm>
            <a:off x="8930" y="92264"/>
            <a:ext cx="9135070" cy="785794"/>
            <a:chOff x="4464" y="0"/>
            <a:chExt cx="9135070" cy="785794"/>
          </a:xfrm>
        </p:grpSpPr>
        <p:sp>
          <p:nvSpPr>
            <p:cNvPr id="15" name="Chevron 14"/>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16"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bg1"/>
                </a:solidFill>
              </a:endParaRPr>
            </a:p>
          </p:txBody>
        </p:sp>
      </p:grpSp>
      <p:sp>
        <p:nvSpPr>
          <p:cNvPr id="13" name="TextBox 12"/>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3"/>
              </a:rPr>
              <a:t>www.MyWaste.ie</a:t>
            </a:r>
            <a:r>
              <a:rPr lang="en-US" dirty="0">
                <a:solidFill>
                  <a:schemeClr val="bg1"/>
                </a:solidFill>
              </a:rPr>
              <a:t> </a:t>
            </a:r>
            <a:endParaRPr lang="en-IE" dirty="0">
              <a:solidFill>
                <a:schemeClr val="bg1"/>
              </a:solidFill>
            </a:endParaRPr>
          </a:p>
        </p:txBody>
      </p:sp>
      <p:sp>
        <p:nvSpPr>
          <p:cNvPr id="18" name="Title 1"/>
          <p:cNvSpPr txBox="1">
            <a:spLocks/>
          </p:cNvSpPr>
          <p:nvPr/>
        </p:nvSpPr>
        <p:spPr>
          <a:xfrm>
            <a:off x="457200" y="274638"/>
            <a:ext cx="8229600" cy="66610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Ho Ho Ho! Think about Deposit &amp; Return in 2024</a:t>
            </a:r>
            <a:endParaRPr lang="en-IE" dirty="0">
              <a:solidFill>
                <a:schemeClr val="bg1"/>
              </a:solidFill>
            </a:endParaRPr>
          </a:p>
        </p:txBody>
      </p:sp>
      <p:sp>
        <p:nvSpPr>
          <p:cNvPr id="4" name="TextBox 3"/>
          <p:cNvSpPr txBox="1"/>
          <p:nvPr/>
        </p:nvSpPr>
        <p:spPr>
          <a:xfrm>
            <a:off x="137854" y="5554341"/>
            <a:ext cx="6889887" cy="1261884"/>
          </a:xfrm>
          <a:prstGeom prst="rect">
            <a:avLst/>
          </a:prstGeom>
          <a:noFill/>
        </p:spPr>
        <p:txBody>
          <a:bodyPr wrap="square" rtlCol="0">
            <a:spAutoFit/>
          </a:bodyPr>
          <a:lstStyle/>
          <a:p>
            <a:r>
              <a:rPr lang="en-US" sz="3200" b="1" dirty="0"/>
              <a:t>Barcoded Plastic bottles + Drinks cans</a:t>
            </a:r>
            <a:endParaRPr lang="en-IE" sz="3200" b="1" dirty="0"/>
          </a:p>
          <a:p>
            <a:pPr marL="571500" indent="-571500" algn="ctr">
              <a:buFont typeface="Arial" panose="020B0604020202020204" pitchFamily="34" charset="0"/>
              <a:buChar char="•"/>
            </a:pPr>
            <a:endParaRPr lang="en-IE" sz="4400" b="1" dirty="0"/>
          </a:p>
        </p:txBody>
      </p:sp>
      <p:pic>
        <p:nvPicPr>
          <p:cNvPr id="19" name="Picture 2" descr="Image result for christmas tree images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4562637"/>
            <a:ext cx="1147897" cy="16216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6543651" y="2324412"/>
            <a:ext cx="2107814" cy="1631454"/>
          </a:xfrm>
          <a:prstGeom prst="rect">
            <a:avLst/>
          </a:prstGeom>
        </p:spPr>
      </p:pic>
      <p:pic>
        <p:nvPicPr>
          <p:cNvPr id="6" name="Picture 5"/>
          <p:cNvPicPr>
            <a:picLocks noChangeAspect="1"/>
          </p:cNvPicPr>
          <p:nvPr/>
        </p:nvPicPr>
        <p:blipFill>
          <a:blip r:embed="rId6"/>
          <a:stretch>
            <a:fillRect/>
          </a:stretch>
        </p:blipFill>
        <p:spPr>
          <a:xfrm>
            <a:off x="507058" y="1158783"/>
            <a:ext cx="2657276" cy="3751806"/>
          </a:xfrm>
          <a:prstGeom prst="rect">
            <a:avLst/>
          </a:prstGeom>
        </p:spPr>
      </p:pic>
      <p:pic>
        <p:nvPicPr>
          <p:cNvPr id="7" name="Picture 6"/>
          <p:cNvPicPr>
            <a:picLocks noChangeAspect="1"/>
          </p:cNvPicPr>
          <p:nvPr/>
        </p:nvPicPr>
        <p:blipFill>
          <a:blip r:embed="rId7"/>
          <a:stretch>
            <a:fillRect/>
          </a:stretch>
        </p:blipFill>
        <p:spPr>
          <a:xfrm>
            <a:off x="3279661" y="1341960"/>
            <a:ext cx="2943904" cy="3572247"/>
          </a:xfrm>
          <a:prstGeom prst="rect">
            <a:avLst/>
          </a:prstGeom>
        </p:spPr>
      </p:pic>
      <p:cxnSp>
        <p:nvCxnSpPr>
          <p:cNvPr id="9" name="Straight Connector 8"/>
          <p:cNvCxnSpPr/>
          <p:nvPr/>
        </p:nvCxnSpPr>
        <p:spPr>
          <a:xfrm>
            <a:off x="6588224" y="2324412"/>
            <a:ext cx="2098576" cy="163145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543651" y="2381282"/>
            <a:ext cx="2107814" cy="147724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876256" y="4143806"/>
            <a:ext cx="2110382" cy="461665"/>
          </a:xfrm>
          <a:prstGeom prst="rect">
            <a:avLst/>
          </a:prstGeom>
          <a:noFill/>
        </p:spPr>
        <p:txBody>
          <a:bodyPr wrap="square" rtlCol="0">
            <a:spAutoFit/>
          </a:bodyPr>
          <a:lstStyle/>
          <a:p>
            <a:r>
              <a:rPr lang="en-US" sz="2400" b="1" dirty="0">
                <a:solidFill>
                  <a:srgbClr val="FF0000"/>
                </a:solidFill>
              </a:rPr>
              <a:t>No Dairy</a:t>
            </a:r>
            <a:endParaRPr lang="en-IE" sz="2400" b="1" dirty="0">
              <a:solidFill>
                <a:srgbClr val="FF0000"/>
              </a:solidFill>
            </a:endParaRPr>
          </a:p>
        </p:txBody>
      </p:sp>
      <p:sp>
        <p:nvSpPr>
          <p:cNvPr id="23" name="TextBox 22"/>
          <p:cNvSpPr txBox="1"/>
          <p:nvPr/>
        </p:nvSpPr>
        <p:spPr>
          <a:xfrm>
            <a:off x="1417646" y="4832841"/>
            <a:ext cx="821898" cy="1015663"/>
          </a:xfrm>
          <a:prstGeom prst="rect">
            <a:avLst/>
          </a:prstGeom>
          <a:noFill/>
        </p:spPr>
        <p:txBody>
          <a:bodyPr wrap="square" rtlCol="0">
            <a:spAutoFit/>
          </a:bodyPr>
          <a:lstStyle/>
          <a:p>
            <a:r>
              <a:rPr lang="en-US" sz="6000" b="1" dirty="0">
                <a:solidFill>
                  <a:srgbClr val="00B050"/>
                </a:solidFill>
                <a:sym typeface="Wingdings 2" panose="05020102010507070707" pitchFamily="18" charset="2"/>
              </a:rPr>
              <a:t></a:t>
            </a:r>
            <a:endParaRPr lang="en-IE" sz="6000" b="1" dirty="0">
              <a:solidFill>
                <a:srgbClr val="00B050"/>
              </a:solidFill>
            </a:endParaRPr>
          </a:p>
        </p:txBody>
      </p:sp>
      <p:sp>
        <p:nvSpPr>
          <p:cNvPr id="28" name="TextBox 27"/>
          <p:cNvSpPr txBox="1"/>
          <p:nvPr/>
        </p:nvSpPr>
        <p:spPr>
          <a:xfrm>
            <a:off x="4453275" y="4855401"/>
            <a:ext cx="596675" cy="1015663"/>
          </a:xfrm>
          <a:prstGeom prst="rect">
            <a:avLst/>
          </a:prstGeom>
          <a:noFill/>
        </p:spPr>
        <p:txBody>
          <a:bodyPr wrap="square" rtlCol="0">
            <a:spAutoFit/>
          </a:bodyPr>
          <a:lstStyle/>
          <a:p>
            <a:r>
              <a:rPr lang="en-US" sz="6000" b="1" dirty="0">
                <a:solidFill>
                  <a:srgbClr val="00B050"/>
                </a:solidFill>
                <a:sym typeface="Wingdings 2" panose="05020102010507070707" pitchFamily="18" charset="2"/>
              </a:rPr>
              <a:t></a:t>
            </a:r>
            <a:endParaRPr lang="en-IE" sz="6000" b="1" dirty="0">
              <a:solidFill>
                <a:srgbClr val="00B050"/>
              </a:solidFill>
            </a:endParaRPr>
          </a:p>
        </p:txBody>
      </p:sp>
      <p:pic>
        <p:nvPicPr>
          <p:cNvPr id="2" name="Picture 1">
            <a:extLst>
              <a:ext uri="{FF2B5EF4-FFF2-40B4-BE49-F238E27FC236}">
                <a16:creationId xmlns:a16="http://schemas.microsoft.com/office/drawing/2014/main" id="{FB0E6DAB-7E5D-76B4-9CF7-9378EFFAB726}"/>
              </a:ext>
            </a:extLst>
          </p:cNvPr>
          <p:cNvPicPr>
            <a:picLocks noChangeAspect="1"/>
          </p:cNvPicPr>
          <p:nvPr/>
        </p:nvPicPr>
        <p:blipFill>
          <a:blip r:embed="rId8"/>
          <a:stretch>
            <a:fillRect/>
          </a:stretch>
        </p:blipFill>
        <p:spPr>
          <a:xfrm>
            <a:off x="6588224" y="6007354"/>
            <a:ext cx="1525186" cy="955120"/>
          </a:xfrm>
          <a:prstGeom prst="rect">
            <a:avLst/>
          </a:prstGeom>
        </p:spPr>
      </p:pic>
    </p:spTree>
    <p:extLst>
      <p:ext uri="{BB962C8B-B14F-4D97-AF65-F5344CB8AC3E}">
        <p14:creationId xmlns:p14="http://schemas.microsoft.com/office/powerpoint/2010/main" val="3547938519"/>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9" name="chimes.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55275"/>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3023" name="AutoShape 42" descr="https://previews.dropbox.com/p/thumb/AAtBUWJ_it8Ahu-FP9HNCuNpw6byNuoCdT68Py14geL4uUKG66_OSmyXNzSTsRmnM9rLFcs4AJLKv_zFNgvi8xlxJz_hkFGLvNMDpwtfXxoX3785ENAkn0jB8beUp5lkzQ_MHHD9dtx-q0kImHMOk6y_sDS2T0eJ7u8VrlPyUhthcTOhjkGKCFa-cLM_ir_rdQfPr8-yr4P9qythfx7JCxg9Axl2gooEPCoD0L_331BWS8YlMxrXpBocxLBLaIn8SJ0ZNnyV-p4hGw_q2Z7npG_QAx3khnG-ozmDcIuvsTG_2mc0JqlLhkoG-ZBXUG157fdHPG5GzawiGeC19vSjBfbUg0648MewmbVIzmGMSxO1Dg/p.jpeg?fv_content=true&amp;size_mode=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50" name="Rectangle 49"/>
          <p:cNvSpPr/>
          <p:nvPr/>
        </p:nvSpPr>
        <p:spPr>
          <a:xfrm>
            <a:off x="0" y="6455275"/>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dirty="0"/>
          </a:p>
        </p:txBody>
      </p:sp>
      <p:grpSp>
        <p:nvGrpSpPr>
          <p:cNvPr id="14" name="Group 13"/>
          <p:cNvGrpSpPr/>
          <p:nvPr/>
        </p:nvGrpSpPr>
        <p:grpSpPr>
          <a:xfrm>
            <a:off x="8930" y="92264"/>
            <a:ext cx="9135070" cy="785794"/>
            <a:chOff x="4464" y="0"/>
            <a:chExt cx="9135070" cy="785794"/>
          </a:xfrm>
        </p:grpSpPr>
        <p:sp>
          <p:nvSpPr>
            <p:cNvPr id="15" name="Chevron 14"/>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16"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bg1"/>
                </a:solidFill>
              </a:endParaRPr>
            </a:p>
          </p:txBody>
        </p:sp>
      </p:grpSp>
      <p:sp>
        <p:nvSpPr>
          <p:cNvPr id="2" name="TextBox 1"/>
          <p:cNvSpPr txBox="1"/>
          <p:nvPr/>
        </p:nvSpPr>
        <p:spPr>
          <a:xfrm>
            <a:off x="4669121" y="1456424"/>
            <a:ext cx="4042792" cy="4524315"/>
          </a:xfrm>
          <a:prstGeom prst="rect">
            <a:avLst/>
          </a:prstGeom>
          <a:noFill/>
        </p:spPr>
        <p:txBody>
          <a:bodyPr wrap="square" rtlCol="0">
            <a:spAutoFit/>
          </a:bodyPr>
          <a:lstStyle/>
          <a:p>
            <a:pPr marL="685800" indent="-685800">
              <a:buFont typeface="Wingdings" panose="05000000000000000000" pitchFamily="2" charset="2"/>
              <a:buChar char="v"/>
            </a:pPr>
            <a:r>
              <a:rPr lang="en-US" sz="4800" b="1" dirty="0"/>
              <a:t>Rethink </a:t>
            </a:r>
          </a:p>
          <a:p>
            <a:pPr marL="685800" indent="-685800">
              <a:buFont typeface="Wingdings" panose="05000000000000000000" pitchFamily="2" charset="2"/>
              <a:buChar char="v"/>
            </a:pPr>
            <a:r>
              <a:rPr lang="en-US" sz="4800" b="1" dirty="0"/>
              <a:t>Reduce </a:t>
            </a:r>
          </a:p>
          <a:p>
            <a:pPr marL="685800" indent="-685800">
              <a:buFont typeface="Wingdings" panose="05000000000000000000" pitchFamily="2" charset="2"/>
              <a:buChar char="v"/>
            </a:pPr>
            <a:r>
              <a:rPr lang="en-US" sz="4800" b="1" dirty="0"/>
              <a:t>Reuse</a:t>
            </a:r>
          </a:p>
          <a:p>
            <a:pPr marL="685800" indent="-685800">
              <a:buFont typeface="Wingdings" panose="05000000000000000000" pitchFamily="2" charset="2"/>
              <a:buChar char="v"/>
            </a:pPr>
            <a:r>
              <a:rPr lang="en-US" sz="4800" b="1" dirty="0"/>
              <a:t>Recycle </a:t>
            </a:r>
          </a:p>
          <a:p>
            <a:pPr marL="685800" indent="-685800">
              <a:buFont typeface="Wingdings" panose="05000000000000000000" pitchFamily="2" charset="2"/>
              <a:buChar char="v"/>
            </a:pPr>
            <a:r>
              <a:rPr lang="en-US" sz="4800" b="1" dirty="0"/>
              <a:t>Repair </a:t>
            </a:r>
          </a:p>
          <a:p>
            <a:pPr marL="685800" indent="-685800">
              <a:buFont typeface="Wingdings" panose="05000000000000000000" pitchFamily="2" charset="2"/>
              <a:buChar char="v"/>
            </a:pPr>
            <a:r>
              <a:rPr lang="en-US" sz="4800" b="1" dirty="0"/>
              <a:t>Refurbish </a:t>
            </a:r>
          </a:p>
        </p:txBody>
      </p:sp>
      <p:pic>
        <p:nvPicPr>
          <p:cNvPr id="12" name="Picture 11"/>
          <p:cNvPicPr>
            <a:picLocks noChangeAspect="1"/>
          </p:cNvPicPr>
          <p:nvPr/>
        </p:nvPicPr>
        <p:blipFill>
          <a:blip r:embed="rId3"/>
          <a:stretch>
            <a:fillRect/>
          </a:stretch>
        </p:blipFill>
        <p:spPr>
          <a:xfrm>
            <a:off x="155575" y="1456424"/>
            <a:ext cx="4369797" cy="2853823"/>
          </a:xfrm>
          <a:prstGeom prst="rect">
            <a:avLst/>
          </a:prstGeom>
        </p:spPr>
      </p:pic>
      <p:sp>
        <p:nvSpPr>
          <p:cNvPr id="13" name="TextBox 12"/>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4"/>
              </a:rPr>
              <a:t>www.MyWaste.ie</a:t>
            </a:r>
            <a:r>
              <a:rPr lang="en-US" dirty="0">
                <a:solidFill>
                  <a:schemeClr val="bg1"/>
                </a:solidFill>
              </a:rPr>
              <a:t> </a:t>
            </a:r>
            <a:endParaRPr lang="en-IE" dirty="0">
              <a:solidFill>
                <a:schemeClr val="bg1"/>
              </a:solidFill>
            </a:endParaRPr>
          </a:p>
        </p:txBody>
      </p:sp>
      <p:sp>
        <p:nvSpPr>
          <p:cNvPr id="18" name="Title 1"/>
          <p:cNvSpPr txBox="1">
            <a:spLocks/>
          </p:cNvSpPr>
          <p:nvPr/>
        </p:nvSpPr>
        <p:spPr>
          <a:xfrm>
            <a:off x="457200" y="274638"/>
            <a:ext cx="8229600" cy="6661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Ho Ho Ho! Think about Circular Living / Economy</a:t>
            </a:r>
            <a:endParaRPr lang="en-IE" dirty="0">
              <a:solidFill>
                <a:schemeClr val="bg1"/>
              </a:solidFill>
            </a:endParaRPr>
          </a:p>
        </p:txBody>
      </p:sp>
      <p:sp>
        <p:nvSpPr>
          <p:cNvPr id="4" name="TextBox 3"/>
          <p:cNvSpPr txBox="1"/>
          <p:nvPr/>
        </p:nvSpPr>
        <p:spPr>
          <a:xfrm>
            <a:off x="549234" y="4547515"/>
            <a:ext cx="4022766" cy="2123658"/>
          </a:xfrm>
          <a:prstGeom prst="rect">
            <a:avLst/>
          </a:prstGeom>
          <a:noFill/>
        </p:spPr>
        <p:txBody>
          <a:bodyPr wrap="square" rtlCol="0">
            <a:spAutoFit/>
          </a:bodyPr>
          <a:lstStyle/>
          <a:p>
            <a:pPr marL="571500" indent="-571500">
              <a:buFont typeface="Wingdings" panose="05000000000000000000" pitchFamily="2" charset="2"/>
              <a:buChar char="v"/>
            </a:pPr>
            <a:r>
              <a:rPr lang="en-US" sz="4400" b="1" dirty="0"/>
              <a:t>Redesign</a:t>
            </a:r>
          </a:p>
          <a:p>
            <a:pPr marL="571500" indent="-571500">
              <a:buFont typeface="Wingdings" panose="05000000000000000000" pitchFamily="2" charset="2"/>
              <a:buChar char="v"/>
            </a:pPr>
            <a:r>
              <a:rPr lang="en-US" sz="4400" b="1" dirty="0"/>
              <a:t>Reimagine</a:t>
            </a:r>
            <a:endParaRPr lang="en-IE" sz="4400" b="1" dirty="0"/>
          </a:p>
          <a:p>
            <a:pPr marL="571500" indent="-571500">
              <a:buFont typeface="Arial" panose="020B0604020202020204" pitchFamily="34" charset="0"/>
              <a:buChar char="•"/>
            </a:pPr>
            <a:endParaRPr lang="en-IE" sz="4400" b="1" dirty="0"/>
          </a:p>
        </p:txBody>
      </p:sp>
      <p:pic>
        <p:nvPicPr>
          <p:cNvPr id="19" name="Picture 2" descr="Image result for christmas tree images f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577" y="3602700"/>
            <a:ext cx="1087680" cy="25816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1653122-59EC-1529-D0D4-A356B28DEDCA}"/>
              </a:ext>
            </a:extLst>
          </p:cNvPr>
          <p:cNvPicPr>
            <a:picLocks noChangeAspect="1"/>
          </p:cNvPicPr>
          <p:nvPr/>
        </p:nvPicPr>
        <p:blipFill>
          <a:blip r:embed="rId6"/>
          <a:stretch>
            <a:fillRect/>
          </a:stretch>
        </p:blipFill>
        <p:spPr>
          <a:xfrm>
            <a:off x="5795603" y="5838974"/>
            <a:ext cx="2076974" cy="1019026"/>
          </a:xfrm>
          <a:prstGeom prst="rect">
            <a:avLst/>
          </a:prstGeom>
        </p:spPr>
      </p:pic>
    </p:spTree>
    <p:extLst>
      <p:ext uri="{BB962C8B-B14F-4D97-AF65-F5344CB8AC3E}">
        <p14:creationId xmlns:p14="http://schemas.microsoft.com/office/powerpoint/2010/main" val="3629567797"/>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7" name="chimes.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7260" y="1123277"/>
            <a:ext cx="3854964" cy="5909310"/>
          </a:xfrm>
          <a:prstGeom prst="rect">
            <a:avLst/>
          </a:prstGeom>
        </p:spPr>
        <p:txBody>
          <a:bodyPr wrap="square">
            <a:spAutoFit/>
          </a:bodyPr>
          <a:lstStyle/>
          <a:p>
            <a:r>
              <a:rPr lang="en-US" sz="2000" dirty="0"/>
              <a:t>Waste is not a natural occurrence; it is a design flaw. Our current models of production and consumption are linear, leading to the overutilization of resources, excessive waste generation, and detrimental environmental consequences.</a:t>
            </a:r>
            <a:r>
              <a:rPr lang="en-IE" sz="2000" b="0" i="0" dirty="0">
                <a:effectLst/>
                <a:latin typeface="-apple-system"/>
              </a:rPr>
              <a:t> To create a sustainable future, we need to shift from linear to circular models. The concept of a circular economy aims to minimise waste by designing products and systems that prioritise reuse, repair, and recycling.</a:t>
            </a:r>
            <a:endParaRPr lang="en-US" sz="2000" b="0" i="0" dirty="0">
              <a:effectLst/>
              <a:latin typeface="-apple-system"/>
            </a:endParaRPr>
          </a:p>
          <a:p>
            <a:endParaRPr lang="en-US" dirty="0"/>
          </a:p>
          <a:p>
            <a:r>
              <a:rPr lang="en-IE" sz="1400" dirty="0"/>
              <a:t>“Carlota-Ortega-de-Mateo”</a:t>
            </a:r>
            <a:r>
              <a:rPr lang="en-IE" sz="1400" b="1" i="0" dirty="0">
                <a:effectLst/>
                <a:latin typeface="-apple-system"/>
              </a:rPr>
              <a:t> Sustainability &amp; CSR consultant</a:t>
            </a:r>
          </a:p>
          <a:p>
            <a:br>
              <a:rPr lang="en-IE" sz="1600" dirty="0"/>
            </a:br>
            <a:endParaRPr lang="en-IE" sz="1600" i="1" dirty="0"/>
          </a:p>
        </p:txBody>
      </p:sp>
      <p:grpSp>
        <p:nvGrpSpPr>
          <p:cNvPr id="8" name="Group 7"/>
          <p:cNvGrpSpPr/>
          <p:nvPr/>
        </p:nvGrpSpPr>
        <p:grpSpPr>
          <a:xfrm>
            <a:off x="0" y="86060"/>
            <a:ext cx="9135070" cy="785794"/>
            <a:chOff x="4464" y="0"/>
            <a:chExt cx="9135070" cy="785794"/>
          </a:xfrm>
        </p:grpSpPr>
        <p:sp>
          <p:nvSpPr>
            <p:cNvPr id="9" name="Chevron 8"/>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10"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11" name="Rectangle 10"/>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Rectangle 2"/>
          <p:cNvSpPr/>
          <p:nvPr/>
        </p:nvSpPr>
        <p:spPr>
          <a:xfrm>
            <a:off x="2115331" y="225523"/>
            <a:ext cx="4404924" cy="646331"/>
          </a:xfrm>
          <a:prstGeom prst="rect">
            <a:avLst/>
          </a:prstGeom>
        </p:spPr>
        <p:txBody>
          <a:bodyPr wrap="none">
            <a:spAutoFit/>
          </a:bodyPr>
          <a:lstStyle/>
          <a:p>
            <a:pPr algn="ctr"/>
            <a:r>
              <a:rPr lang="en-US" sz="3600" dirty="0">
                <a:solidFill>
                  <a:schemeClr val="bg1"/>
                </a:solidFill>
              </a:rPr>
              <a:t>Waste is a Design Flaw</a:t>
            </a:r>
            <a:endParaRPr lang="en-IE" sz="3600" dirty="0"/>
          </a:p>
        </p:txBody>
      </p:sp>
      <p:sp>
        <p:nvSpPr>
          <p:cNvPr id="4" name="AutoShape 2" descr="Pin by KaWa on Circular economy | Circular economy, Economia circular,  Retail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6" name="Picture 5"/>
          <p:cNvPicPr>
            <a:picLocks noChangeAspect="1"/>
          </p:cNvPicPr>
          <p:nvPr/>
        </p:nvPicPr>
        <p:blipFill>
          <a:blip r:embed="rId3"/>
          <a:stretch>
            <a:fillRect/>
          </a:stretch>
        </p:blipFill>
        <p:spPr>
          <a:xfrm>
            <a:off x="4567535" y="1628801"/>
            <a:ext cx="3312368" cy="3567950"/>
          </a:xfrm>
          <a:prstGeom prst="rect">
            <a:avLst/>
          </a:prstGeom>
        </p:spPr>
      </p:pic>
      <p:sp>
        <p:nvSpPr>
          <p:cNvPr id="12" name="TextBox 11"/>
          <p:cNvSpPr txBox="1"/>
          <p:nvPr/>
        </p:nvSpPr>
        <p:spPr>
          <a:xfrm>
            <a:off x="1835696" y="6488668"/>
            <a:ext cx="4104456" cy="369332"/>
          </a:xfrm>
          <a:prstGeom prst="rect">
            <a:avLst/>
          </a:prstGeom>
          <a:noFill/>
        </p:spPr>
        <p:txBody>
          <a:bodyPr wrap="square" rtlCol="0">
            <a:spAutoFit/>
          </a:bodyPr>
          <a:lstStyle/>
          <a:p>
            <a:pPr algn="ctr"/>
            <a:r>
              <a:rPr lang="en-US" dirty="0">
                <a:solidFill>
                  <a:schemeClr val="bg1"/>
                </a:solidFill>
              </a:rPr>
              <a:t>#circularliving </a:t>
            </a:r>
            <a:r>
              <a:rPr lang="en-US" dirty="0">
                <a:solidFill>
                  <a:schemeClr val="bg1"/>
                </a:solidFill>
                <a:hlinkClick r:id="rId4"/>
              </a:rPr>
              <a:t>www.MyWaste.ie</a:t>
            </a:r>
            <a:r>
              <a:rPr lang="en-US" dirty="0">
                <a:solidFill>
                  <a:schemeClr val="bg1"/>
                </a:solidFill>
              </a:rPr>
              <a:t> </a:t>
            </a:r>
            <a:endParaRPr lang="en-IE" dirty="0">
              <a:solidFill>
                <a:schemeClr val="bg1"/>
              </a:solidFill>
            </a:endParaRPr>
          </a:p>
        </p:txBody>
      </p:sp>
      <p:pic>
        <p:nvPicPr>
          <p:cNvPr id="13" name="Picture 2" descr="Image result for christmas tree images f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7129" y="4365105"/>
            <a:ext cx="1167999" cy="19118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D7E269E-9730-E9EC-20EB-A277B4867868}"/>
              </a:ext>
            </a:extLst>
          </p:cNvPr>
          <p:cNvPicPr>
            <a:picLocks noChangeAspect="1"/>
          </p:cNvPicPr>
          <p:nvPr/>
        </p:nvPicPr>
        <p:blipFill>
          <a:blip r:embed="rId6"/>
          <a:stretch>
            <a:fillRect/>
          </a:stretch>
        </p:blipFill>
        <p:spPr>
          <a:xfrm>
            <a:off x="6372201" y="5859604"/>
            <a:ext cx="1656184" cy="1019026"/>
          </a:xfrm>
          <a:prstGeom prst="rect">
            <a:avLst/>
          </a:prstGeom>
        </p:spPr>
      </p:pic>
    </p:spTree>
    <p:extLst>
      <p:ext uri="{BB962C8B-B14F-4D97-AF65-F5344CB8AC3E}">
        <p14:creationId xmlns:p14="http://schemas.microsoft.com/office/powerpoint/2010/main" val="1090651661"/>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7"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785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0" name="Picture 9"/>
          <p:cNvPicPr>
            <a:picLocks noChangeAspect="1"/>
          </p:cNvPicPr>
          <p:nvPr/>
        </p:nvPicPr>
        <p:blipFill>
          <a:blip r:embed="rId8"/>
          <a:stretch>
            <a:fillRect/>
          </a:stretch>
        </p:blipFill>
        <p:spPr>
          <a:xfrm>
            <a:off x="323528" y="1264587"/>
            <a:ext cx="8066667" cy="4333333"/>
          </a:xfrm>
          <a:prstGeom prst="rect">
            <a:avLst/>
          </a:prstGeom>
        </p:spPr>
      </p:pic>
      <p:graphicFrame>
        <p:nvGraphicFramePr>
          <p:cNvPr id="7" name="Diagram 6"/>
          <p:cNvGraphicFramePr/>
          <p:nvPr/>
        </p:nvGraphicFramePr>
        <p:xfrm>
          <a:off x="0" y="0"/>
          <a:ext cx="9144000" cy="7857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Rectangle 7"/>
          <p:cNvSpPr/>
          <p:nvPr/>
        </p:nvSpPr>
        <p:spPr>
          <a:xfrm>
            <a:off x="36945" y="6429396"/>
            <a:ext cx="6119232"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TextBox 11"/>
          <p:cNvSpPr txBox="1"/>
          <p:nvPr/>
        </p:nvSpPr>
        <p:spPr>
          <a:xfrm>
            <a:off x="1835696" y="6488668"/>
            <a:ext cx="4104456" cy="369332"/>
          </a:xfrm>
          <a:prstGeom prst="rect">
            <a:avLst/>
          </a:prstGeom>
          <a:noFill/>
        </p:spPr>
        <p:txBody>
          <a:bodyPr wrap="square" rtlCol="0">
            <a:spAutoFit/>
          </a:bodyPr>
          <a:lstStyle/>
          <a:p>
            <a:pPr algn="ctr"/>
            <a:r>
              <a:rPr lang="en-US" dirty="0">
                <a:solidFill>
                  <a:schemeClr val="bg1"/>
                </a:solidFill>
              </a:rPr>
              <a:t>#circularliving </a:t>
            </a:r>
            <a:r>
              <a:rPr lang="en-US" dirty="0">
                <a:solidFill>
                  <a:schemeClr val="bg1"/>
                </a:solidFill>
                <a:hlinkClick r:id="rId14"/>
              </a:rPr>
              <a:t>www.MyWaste.ie</a:t>
            </a:r>
            <a:r>
              <a:rPr lang="en-US" dirty="0">
                <a:solidFill>
                  <a:schemeClr val="bg1"/>
                </a:solidFill>
              </a:rPr>
              <a:t> </a:t>
            </a:r>
            <a:endParaRPr lang="en-IE" dirty="0">
              <a:solidFill>
                <a:schemeClr val="bg1"/>
              </a:solidFill>
            </a:endParaRPr>
          </a:p>
        </p:txBody>
      </p:sp>
      <p:pic>
        <p:nvPicPr>
          <p:cNvPr id="13" name="Picture 2" descr="Image result for christmas tree images fre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89940" y="5420426"/>
            <a:ext cx="601013" cy="6562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54928E-154E-1D69-9BA3-96B74652C484}"/>
              </a:ext>
            </a:extLst>
          </p:cNvPr>
          <p:cNvPicPr>
            <a:picLocks noChangeAspect="1"/>
          </p:cNvPicPr>
          <p:nvPr/>
        </p:nvPicPr>
        <p:blipFill>
          <a:blip r:embed="rId16"/>
          <a:stretch>
            <a:fillRect/>
          </a:stretch>
        </p:blipFill>
        <p:spPr>
          <a:xfrm>
            <a:off x="6156177" y="5859604"/>
            <a:ext cx="2088232" cy="1019026"/>
          </a:xfrm>
          <a:prstGeom prst="rect">
            <a:avLst/>
          </a:prstGeom>
        </p:spPr>
      </p:pic>
    </p:spTree>
    <p:extLst>
      <p:ext uri="{BB962C8B-B14F-4D97-AF65-F5344CB8AC3E}">
        <p14:creationId xmlns:p14="http://schemas.microsoft.com/office/powerpoint/2010/main" val="732765422"/>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17" name="chimes.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86060"/>
            <a:ext cx="9135070" cy="1686756"/>
            <a:chOff x="4464" y="0"/>
            <a:chExt cx="9135070" cy="785794"/>
          </a:xfrm>
        </p:grpSpPr>
        <p:sp>
          <p:nvSpPr>
            <p:cNvPr id="9" name="Chevron 8"/>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10"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11" name="Rectangle 10"/>
          <p:cNvSpPr/>
          <p:nvPr/>
        </p:nvSpPr>
        <p:spPr>
          <a:xfrm>
            <a:off x="0"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Rectangle 2"/>
          <p:cNvSpPr/>
          <p:nvPr/>
        </p:nvSpPr>
        <p:spPr>
          <a:xfrm>
            <a:off x="1475656" y="160338"/>
            <a:ext cx="6912768" cy="1077218"/>
          </a:xfrm>
          <a:prstGeom prst="rect">
            <a:avLst/>
          </a:prstGeom>
        </p:spPr>
        <p:txBody>
          <a:bodyPr wrap="square">
            <a:spAutoFit/>
          </a:bodyPr>
          <a:lstStyle/>
          <a:p>
            <a:r>
              <a:rPr lang="en-US" sz="3200" dirty="0">
                <a:solidFill>
                  <a:schemeClr val="bg1"/>
                </a:solidFill>
              </a:rPr>
              <a:t>Louth County Council wishes you a peaceful &amp; sustainable Christmas</a:t>
            </a:r>
            <a:endParaRPr lang="en-IE" sz="3200" dirty="0"/>
          </a:p>
        </p:txBody>
      </p:sp>
      <p:sp>
        <p:nvSpPr>
          <p:cNvPr id="4" name="AutoShape 2" descr="Pin by KaWa on Circular economy | Circular economy, Economia circular,  Retail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2" name="TextBox 11"/>
          <p:cNvSpPr txBox="1"/>
          <p:nvPr/>
        </p:nvSpPr>
        <p:spPr>
          <a:xfrm>
            <a:off x="1835696" y="6488668"/>
            <a:ext cx="4104456" cy="369332"/>
          </a:xfrm>
          <a:prstGeom prst="rect">
            <a:avLst/>
          </a:prstGeom>
          <a:noFill/>
        </p:spPr>
        <p:txBody>
          <a:bodyPr wrap="square" rtlCol="0">
            <a:spAutoFit/>
          </a:bodyPr>
          <a:lstStyle/>
          <a:p>
            <a:pPr algn="ctr"/>
            <a:r>
              <a:rPr lang="en-US" dirty="0">
                <a:solidFill>
                  <a:schemeClr val="bg1"/>
                </a:solidFill>
              </a:rPr>
              <a:t>#circularliving </a:t>
            </a:r>
            <a:r>
              <a:rPr lang="en-US" dirty="0">
                <a:solidFill>
                  <a:schemeClr val="bg1"/>
                </a:solidFill>
                <a:hlinkClick r:id="rId3"/>
              </a:rPr>
              <a:t>www.MyWaste.ie</a:t>
            </a:r>
            <a:r>
              <a:rPr lang="en-US" dirty="0">
                <a:solidFill>
                  <a:schemeClr val="bg1"/>
                </a:solidFill>
              </a:rPr>
              <a:t> </a:t>
            </a:r>
            <a:endParaRPr lang="en-IE" dirty="0">
              <a:solidFill>
                <a:schemeClr val="bg1"/>
              </a:solidFill>
            </a:endParaRPr>
          </a:p>
        </p:txBody>
      </p:sp>
      <p:pic>
        <p:nvPicPr>
          <p:cNvPr id="13" name="Picture 2" descr="Image result for christmas tree images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3284985"/>
            <a:ext cx="1056380" cy="22897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3" y="1251546"/>
            <a:ext cx="7056785" cy="4246795"/>
          </a:xfrm>
          <a:prstGeom prst="rect">
            <a:avLst/>
          </a:prstGeom>
        </p:spPr>
      </p:pic>
      <p:sp>
        <p:nvSpPr>
          <p:cNvPr id="2" name="Rectangle 1"/>
          <p:cNvSpPr/>
          <p:nvPr/>
        </p:nvSpPr>
        <p:spPr>
          <a:xfrm>
            <a:off x="827584" y="4941168"/>
            <a:ext cx="6840760" cy="936865"/>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lumMod val="95000"/>
                  </a:schemeClr>
                </a:solidFill>
              </a:rPr>
              <a:t>Paula Gribben, Environment Awareness Officer</a:t>
            </a:r>
          </a:p>
          <a:p>
            <a:pPr algn="ctr"/>
            <a:r>
              <a:rPr lang="en-US" sz="2000" dirty="0">
                <a:solidFill>
                  <a:schemeClr val="bg1">
                    <a:lumMod val="95000"/>
                  </a:schemeClr>
                </a:solidFill>
              </a:rPr>
              <a:t>042 -9324317 </a:t>
            </a:r>
            <a:r>
              <a:rPr lang="en-US" sz="2000" dirty="0">
                <a:solidFill>
                  <a:schemeClr val="bg1">
                    <a:lumMod val="95000"/>
                  </a:schemeClr>
                </a:solidFill>
                <a:hlinkClick r:id="rId6">
                  <a:extLst>
                    <a:ext uri="{A12FA001-AC4F-418D-AE19-62706E023703}">
                      <ahyp:hlinkClr xmlns:ahyp="http://schemas.microsoft.com/office/drawing/2018/hyperlinkcolor" val="tx"/>
                    </a:ext>
                  </a:extLst>
                </a:hlinkClick>
              </a:rPr>
              <a:t>community@louthcoco.ie</a:t>
            </a:r>
            <a:endParaRPr lang="en-US" sz="2000" dirty="0">
              <a:solidFill>
                <a:schemeClr val="bg1">
                  <a:lumMod val="95000"/>
                </a:schemeClr>
              </a:solidFill>
            </a:endParaRPr>
          </a:p>
          <a:p>
            <a:pPr algn="ctr"/>
            <a:endParaRPr lang="en-IE" sz="1600" dirty="0">
              <a:solidFill>
                <a:srgbClr val="33CC33"/>
              </a:solidFill>
            </a:endParaRPr>
          </a:p>
        </p:txBody>
      </p:sp>
      <p:pic>
        <p:nvPicPr>
          <p:cNvPr id="5" name="Picture 4">
            <a:extLst>
              <a:ext uri="{FF2B5EF4-FFF2-40B4-BE49-F238E27FC236}">
                <a16:creationId xmlns:a16="http://schemas.microsoft.com/office/drawing/2014/main" id="{878F3915-1A7E-87D1-BFBD-B73EE32AF84C}"/>
              </a:ext>
            </a:extLst>
          </p:cNvPr>
          <p:cNvPicPr>
            <a:picLocks noChangeAspect="1"/>
          </p:cNvPicPr>
          <p:nvPr/>
        </p:nvPicPr>
        <p:blipFill>
          <a:blip r:embed="rId7"/>
          <a:stretch>
            <a:fillRect/>
          </a:stretch>
        </p:blipFill>
        <p:spPr>
          <a:xfrm>
            <a:off x="6444209" y="5859604"/>
            <a:ext cx="1944216" cy="1019026"/>
          </a:xfrm>
          <a:prstGeom prst="rect">
            <a:avLst/>
          </a:prstGeom>
        </p:spPr>
      </p:pic>
    </p:spTree>
    <p:extLst>
      <p:ext uri="{BB962C8B-B14F-4D97-AF65-F5344CB8AC3E}">
        <p14:creationId xmlns:p14="http://schemas.microsoft.com/office/powerpoint/2010/main" val="1579635621"/>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8"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christmas tree images f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8936" y="785794"/>
            <a:ext cx="605552" cy="11106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80663" y="0"/>
            <a:ext cx="9135070" cy="785794"/>
            <a:chOff x="4464" y="0"/>
            <a:chExt cx="9135070" cy="785794"/>
          </a:xfrm>
        </p:grpSpPr>
        <p:sp>
          <p:nvSpPr>
            <p:cNvPr id="7" name="Chevron 6"/>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8"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11" name="Rectangle 10"/>
          <p:cNvSpPr/>
          <p:nvPr/>
        </p:nvSpPr>
        <p:spPr>
          <a:xfrm>
            <a:off x="36945"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TextBox 12"/>
          <p:cNvSpPr txBox="1"/>
          <p:nvPr/>
        </p:nvSpPr>
        <p:spPr>
          <a:xfrm>
            <a:off x="1835696" y="6488668"/>
            <a:ext cx="4104456" cy="369332"/>
          </a:xfrm>
          <a:prstGeom prst="rect">
            <a:avLst/>
          </a:prstGeom>
          <a:noFill/>
        </p:spPr>
        <p:txBody>
          <a:bodyPr wrap="square" rtlCol="0">
            <a:spAutoFit/>
          </a:bodyPr>
          <a:lstStyle/>
          <a:p>
            <a:pPr algn="ctr"/>
            <a:r>
              <a:rPr lang="en-US" dirty="0">
                <a:solidFill>
                  <a:schemeClr val="bg1"/>
                </a:solidFill>
              </a:rPr>
              <a:t>#circularliving </a:t>
            </a:r>
            <a:r>
              <a:rPr lang="en-US" dirty="0">
                <a:solidFill>
                  <a:schemeClr val="bg1"/>
                </a:solidFill>
                <a:hlinkClick r:id="rId4"/>
              </a:rPr>
              <a:t>www.MyWaste.ie</a:t>
            </a:r>
            <a:r>
              <a:rPr lang="en-US" dirty="0">
                <a:solidFill>
                  <a:schemeClr val="bg1"/>
                </a:solidFill>
              </a:rPr>
              <a:t> </a:t>
            </a:r>
            <a:endParaRPr lang="en-IE" dirty="0">
              <a:solidFill>
                <a:schemeClr val="bg1"/>
              </a:solidFill>
            </a:endParaRPr>
          </a:p>
        </p:txBody>
      </p:sp>
      <p:sp>
        <p:nvSpPr>
          <p:cNvPr id="15" name="Text Placeholder 1"/>
          <p:cNvSpPr txBox="1">
            <a:spLocks/>
          </p:cNvSpPr>
          <p:nvPr/>
        </p:nvSpPr>
        <p:spPr>
          <a:xfrm>
            <a:off x="449745" y="116601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dirty="0"/>
              <a:t>There are no limits on your creativity and imagination when it comes to minimising waste at Christmas</a:t>
            </a:r>
          </a:p>
        </p:txBody>
      </p:sp>
      <p:sp>
        <p:nvSpPr>
          <p:cNvPr id="16" name="TextBox 15"/>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Imagination &amp; Creativity</a:t>
            </a:r>
          </a:p>
        </p:txBody>
      </p:sp>
      <p:pic>
        <p:nvPicPr>
          <p:cNvPr id="17" name="Picture 2" descr="Image result for images of alternative christmas tre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745" y="2996953"/>
            <a:ext cx="1872208" cy="31926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images of alternative christmas tre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2824" y="2313954"/>
            <a:ext cx="3687569" cy="38756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images of alternative christmas tre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8953" y="2276649"/>
            <a:ext cx="1994925" cy="34659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069319B-4A5C-A3E7-5AE0-97FF965235E2}"/>
              </a:ext>
            </a:extLst>
          </p:cNvPr>
          <p:cNvPicPr>
            <a:picLocks noChangeAspect="1"/>
          </p:cNvPicPr>
          <p:nvPr/>
        </p:nvPicPr>
        <p:blipFill>
          <a:blip r:embed="rId8"/>
          <a:stretch>
            <a:fillRect/>
          </a:stretch>
        </p:blipFill>
        <p:spPr>
          <a:xfrm>
            <a:off x="6560393" y="5859604"/>
            <a:ext cx="2076974" cy="1019026"/>
          </a:xfrm>
          <a:prstGeom prst="rect">
            <a:avLst/>
          </a:prstGeom>
        </p:spPr>
      </p:pic>
    </p:spTree>
    <p:extLst>
      <p:ext uri="{BB962C8B-B14F-4D97-AF65-F5344CB8AC3E}">
        <p14:creationId xmlns:p14="http://schemas.microsoft.com/office/powerpoint/2010/main" val="2690622596"/>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9"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629" y="1046442"/>
            <a:ext cx="7415224" cy="5170646"/>
          </a:xfrm>
          <a:prstGeom prst="rect">
            <a:avLst/>
          </a:prstGeom>
        </p:spPr>
        <p:txBody>
          <a:bodyPr wrap="square">
            <a:spAutoFit/>
          </a:bodyPr>
          <a:lstStyle/>
          <a:p>
            <a:pPr marL="457200" indent="-457200">
              <a:buFont typeface="Wingdings" panose="05000000000000000000" pitchFamily="2" charset="2"/>
              <a:buChar char="v"/>
            </a:pPr>
            <a:r>
              <a:rPr lang="en-IE" sz="2400" dirty="0"/>
              <a:t>Make a list for gifts, shopping and </a:t>
            </a:r>
            <a:r>
              <a:rPr lang="en-IE" sz="2400" b="1" u="sng" dirty="0"/>
              <a:t>stick to it!</a:t>
            </a:r>
            <a:endParaRPr lang="en-IE" sz="2400" u="sng" dirty="0"/>
          </a:p>
          <a:p>
            <a:pPr marL="457200" indent="-457200">
              <a:buFont typeface="Wingdings" panose="05000000000000000000" pitchFamily="2" charset="2"/>
              <a:buChar char="v"/>
            </a:pPr>
            <a:r>
              <a:rPr lang="en-IE" sz="2400" dirty="0"/>
              <a:t>Try gifting experiences not stuff. E.g.: concert or theatre tickets, book or magazine subscriptions.  </a:t>
            </a:r>
          </a:p>
          <a:p>
            <a:pPr marL="457200" indent="-457200">
              <a:buFont typeface="Wingdings" panose="05000000000000000000" pitchFamily="2" charset="2"/>
              <a:buChar char="v"/>
            </a:pPr>
            <a:r>
              <a:rPr lang="en-IE" sz="2400" dirty="0"/>
              <a:t>Home edibles make fabulous gifts so get your creative chef hat on. E.g.: homemade jams or pickled vegetables or fruits.</a:t>
            </a:r>
          </a:p>
          <a:p>
            <a:pPr marL="457200" indent="-457200">
              <a:buFont typeface="Wingdings" panose="05000000000000000000" pitchFamily="2" charset="2"/>
              <a:buChar char="v"/>
            </a:pPr>
            <a:r>
              <a:rPr lang="en-IE" sz="2400" dirty="0"/>
              <a:t>Why not </a:t>
            </a:r>
            <a:r>
              <a:rPr lang="en-IE" sz="2400" b="1" u="sng" dirty="0"/>
              <a:t>share party clothes </a:t>
            </a:r>
            <a:r>
              <a:rPr lang="en-IE" sz="2400" dirty="0"/>
              <a:t>with friends rather than buying something you might  only wear once.</a:t>
            </a:r>
          </a:p>
          <a:p>
            <a:pPr marL="342900" indent="-342900">
              <a:buFont typeface="Wingdings" panose="05000000000000000000" pitchFamily="2" charset="2"/>
              <a:buChar char="v"/>
            </a:pPr>
            <a:r>
              <a:rPr lang="en-IE" sz="2400" b="0" i="0" dirty="0">
                <a:solidFill>
                  <a:srgbClr val="0F0F0F"/>
                </a:solidFill>
                <a:effectLst/>
                <a:latin typeface="Söhne"/>
              </a:rPr>
              <a:t>Remember, the key is to focus on thoughtful and meaningful gifts. Whether it's an experience, a homemade treat, or a shared item, the goal is to create lasting memories and reduce the emphasis on material possessions.</a:t>
            </a:r>
            <a:endParaRPr lang="en-IE" sz="2400" dirty="0"/>
          </a:p>
          <a:p>
            <a:endParaRPr lang="en-IE" dirty="0"/>
          </a:p>
        </p:txBody>
      </p:sp>
      <p:pic>
        <p:nvPicPr>
          <p:cNvPr id="5" name="Picture 2" descr="Image result for christmas tree images f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6293" y="1638735"/>
            <a:ext cx="1202026" cy="131257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0" y="-23772"/>
            <a:ext cx="9135070" cy="785794"/>
            <a:chOff x="4464" y="0"/>
            <a:chExt cx="9135070" cy="785794"/>
          </a:xfrm>
        </p:grpSpPr>
        <p:sp>
          <p:nvSpPr>
            <p:cNvPr id="7" name="Chevron 6"/>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8"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11" name="Rectangle 10"/>
          <p:cNvSpPr/>
          <p:nvPr/>
        </p:nvSpPr>
        <p:spPr>
          <a:xfrm>
            <a:off x="36945"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TextBox 12"/>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4"/>
              </a:rPr>
              <a:t>www.MyWaste.ie</a:t>
            </a:r>
            <a:r>
              <a:rPr lang="en-US" dirty="0">
                <a:solidFill>
                  <a:schemeClr val="bg1"/>
                </a:solidFill>
              </a:rPr>
              <a:t> </a:t>
            </a:r>
            <a:endParaRPr lang="en-IE" dirty="0">
              <a:solidFill>
                <a:schemeClr val="bg1"/>
              </a:solidFill>
            </a:endParaRPr>
          </a:p>
        </p:txBody>
      </p:sp>
      <p:sp>
        <p:nvSpPr>
          <p:cNvPr id="14" name="TextBox 13"/>
          <p:cNvSpPr txBox="1"/>
          <p:nvPr/>
        </p:nvSpPr>
        <p:spPr>
          <a:xfrm>
            <a:off x="2627784" y="260648"/>
            <a:ext cx="3384376" cy="369332"/>
          </a:xfrm>
          <a:prstGeom prst="rect">
            <a:avLst/>
          </a:prstGeom>
          <a:noFill/>
        </p:spPr>
        <p:txBody>
          <a:bodyPr wrap="square" rtlCol="0">
            <a:spAutoFit/>
          </a:bodyPr>
          <a:lstStyle/>
          <a:p>
            <a:r>
              <a:rPr lang="en-US" dirty="0">
                <a:solidFill>
                  <a:schemeClr val="bg1"/>
                </a:solidFill>
              </a:rPr>
              <a:t>Ho Ho Ho! Embrace Circular Living</a:t>
            </a:r>
            <a:endParaRPr lang="en-IE" dirty="0">
              <a:solidFill>
                <a:schemeClr val="bg1"/>
              </a:solidFill>
            </a:endParaRPr>
          </a:p>
        </p:txBody>
      </p:sp>
      <p:pic>
        <p:nvPicPr>
          <p:cNvPr id="2" name="Picture 1">
            <a:extLst>
              <a:ext uri="{FF2B5EF4-FFF2-40B4-BE49-F238E27FC236}">
                <a16:creationId xmlns:a16="http://schemas.microsoft.com/office/drawing/2014/main" id="{E5970D79-901A-B909-247F-8EE84DD4AFF7}"/>
              </a:ext>
            </a:extLst>
          </p:cNvPr>
          <p:cNvPicPr>
            <a:picLocks noChangeAspect="1"/>
          </p:cNvPicPr>
          <p:nvPr/>
        </p:nvPicPr>
        <p:blipFill>
          <a:blip r:embed="rId5"/>
          <a:stretch>
            <a:fillRect/>
          </a:stretch>
        </p:blipFill>
        <p:spPr>
          <a:xfrm>
            <a:off x="7524328" y="5846393"/>
            <a:ext cx="1655890" cy="932400"/>
          </a:xfrm>
          <a:prstGeom prst="rect">
            <a:avLst/>
          </a:prstGeom>
        </p:spPr>
      </p:pic>
    </p:spTree>
    <p:extLst>
      <p:ext uri="{BB962C8B-B14F-4D97-AF65-F5344CB8AC3E}">
        <p14:creationId xmlns:p14="http://schemas.microsoft.com/office/powerpoint/2010/main" val="2215902527"/>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6"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p:txBody>
          <a:bodyPr>
            <a:normAutofit lnSpcReduction="10000"/>
          </a:bodyPr>
          <a:lstStyle/>
          <a:p>
            <a:pPr>
              <a:buFont typeface="Wingdings" panose="05000000000000000000" pitchFamily="2" charset="2"/>
              <a:buChar char="v"/>
            </a:pPr>
            <a:r>
              <a:rPr lang="en-IE" b="0" dirty="0"/>
              <a:t>Fake Christmas trees are made of many types of material which generally </a:t>
            </a:r>
            <a:r>
              <a:rPr lang="en-IE" dirty="0"/>
              <a:t>makes</a:t>
            </a:r>
            <a:r>
              <a:rPr lang="en-IE" b="0" dirty="0"/>
              <a:t> them unsuitable for recycling.</a:t>
            </a:r>
          </a:p>
          <a:p>
            <a:pPr>
              <a:buFont typeface="Wingdings" panose="05000000000000000000" pitchFamily="2" charset="2"/>
              <a:buChar char="v"/>
            </a:pPr>
            <a:r>
              <a:rPr lang="en-IE" b="0" dirty="0"/>
              <a:t>Trees of this type should be reused over and over</a:t>
            </a:r>
            <a:r>
              <a:rPr lang="en-IE" dirty="0"/>
              <a:t> - 10+ years.</a:t>
            </a:r>
          </a:p>
          <a:p>
            <a:pPr>
              <a:buFont typeface="Wingdings" panose="05000000000000000000" pitchFamily="2" charset="2"/>
              <a:buChar char="v"/>
            </a:pPr>
            <a:r>
              <a:rPr lang="en-IE" b="0" dirty="0"/>
              <a:t>When no longer fit for purpose, fake Christmas trees should be placed in the general waste bin for disposal. (if it is WEEE then goes for WEEE recycling)</a:t>
            </a:r>
          </a:p>
          <a:p>
            <a:endParaRPr lang="en-IE" dirty="0"/>
          </a:p>
        </p:txBody>
      </p:sp>
      <p:grpSp>
        <p:nvGrpSpPr>
          <p:cNvPr id="4" name="Group 3"/>
          <p:cNvGrpSpPr/>
          <p:nvPr/>
        </p:nvGrpSpPr>
        <p:grpSpPr>
          <a:xfrm>
            <a:off x="7509" y="72678"/>
            <a:ext cx="9135070" cy="785794"/>
            <a:chOff x="4464" y="0"/>
            <a:chExt cx="9135070" cy="785794"/>
          </a:xfrm>
        </p:grpSpPr>
        <p:sp>
          <p:nvSpPr>
            <p:cNvPr id="5" name="Chevron 4"/>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6"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7" name="TextBox 6"/>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The Christmas Tree</a:t>
            </a:r>
          </a:p>
        </p:txBody>
      </p:sp>
      <p:pic>
        <p:nvPicPr>
          <p:cNvPr id="8" name="Picture 2" descr="Image result for christmas tree images f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9419" y="4788864"/>
            <a:ext cx="1202026" cy="13125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6945"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4"/>
              </a:rPr>
              <a:t>www.MyWaste.ie</a:t>
            </a:r>
            <a:r>
              <a:rPr lang="en-US" dirty="0">
                <a:solidFill>
                  <a:schemeClr val="bg1"/>
                </a:solidFill>
              </a:rPr>
              <a:t> </a:t>
            </a:r>
            <a:endParaRPr lang="en-IE" dirty="0">
              <a:solidFill>
                <a:schemeClr val="bg1"/>
              </a:solidFill>
            </a:endParaRPr>
          </a:p>
        </p:txBody>
      </p:sp>
      <p:pic>
        <p:nvPicPr>
          <p:cNvPr id="3" name="Picture 2">
            <a:extLst>
              <a:ext uri="{FF2B5EF4-FFF2-40B4-BE49-F238E27FC236}">
                <a16:creationId xmlns:a16="http://schemas.microsoft.com/office/drawing/2014/main" id="{50AE44EE-BCCE-BAA9-B15A-39DEB034A9B8}"/>
              </a:ext>
            </a:extLst>
          </p:cNvPr>
          <p:cNvPicPr>
            <a:picLocks noChangeAspect="1"/>
          </p:cNvPicPr>
          <p:nvPr/>
        </p:nvPicPr>
        <p:blipFill>
          <a:blip r:embed="rId5"/>
          <a:stretch>
            <a:fillRect/>
          </a:stretch>
        </p:blipFill>
        <p:spPr>
          <a:xfrm>
            <a:off x="5661929" y="5832192"/>
            <a:ext cx="2076974" cy="1019026"/>
          </a:xfrm>
          <a:prstGeom prst="rect">
            <a:avLst/>
          </a:prstGeom>
        </p:spPr>
      </p:pic>
    </p:spTree>
    <p:extLst>
      <p:ext uri="{BB962C8B-B14F-4D97-AF65-F5344CB8AC3E}">
        <p14:creationId xmlns:p14="http://schemas.microsoft.com/office/powerpoint/2010/main" val="51810711"/>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6"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18910" y="1109298"/>
            <a:ext cx="8363272" cy="5001419"/>
          </a:xfrm>
        </p:spPr>
        <p:txBody>
          <a:bodyPr>
            <a:normAutofit/>
          </a:bodyPr>
          <a:lstStyle/>
          <a:p>
            <a:pPr marL="0" indent="0" algn="ctr">
              <a:buNone/>
            </a:pPr>
            <a:r>
              <a:rPr lang="en-IE" sz="2400" b="1" dirty="0"/>
              <a:t>V&amp;W Recycling Centres in Dundalk &amp; Drogheda will accept Christmas Trees throughout 2024 for the usual €4 entrance fee.</a:t>
            </a:r>
            <a:endParaRPr lang="en-IE" sz="2400" dirty="0"/>
          </a:p>
          <a:p>
            <a:pPr>
              <a:buFont typeface="Wingdings" panose="05000000000000000000" pitchFamily="2" charset="2"/>
              <a:buChar char="v"/>
            </a:pPr>
            <a:r>
              <a:rPr lang="en-IE" sz="2400" dirty="0"/>
              <a:t>Opening hours for the Dundalk &amp; Drogheda Civic Amenity Centres in can be found at </a:t>
            </a:r>
            <a:r>
              <a:rPr lang="en-IE" sz="2400" dirty="0">
                <a:hlinkClick r:id="rId3"/>
              </a:rPr>
              <a:t>https://www.vandwrecycling.ie/</a:t>
            </a:r>
            <a:endParaRPr lang="en-IE" sz="2400" dirty="0"/>
          </a:p>
          <a:p>
            <a:pPr marL="0" indent="0">
              <a:buNone/>
            </a:pPr>
            <a:endParaRPr lang="en-IE" dirty="0"/>
          </a:p>
        </p:txBody>
      </p:sp>
      <p:grpSp>
        <p:nvGrpSpPr>
          <p:cNvPr id="4" name="Group 3"/>
          <p:cNvGrpSpPr/>
          <p:nvPr/>
        </p:nvGrpSpPr>
        <p:grpSpPr>
          <a:xfrm>
            <a:off x="7509" y="72678"/>
            <a:ext cx="9135070" cy="785794"/>
            <a:chOff x="4464" y="0"/>
            <a:chExt cx="9135070" cy="785794"/>
          </a:xfrm>
        </p:grpSpPr>
        <p:sp>
          <p:nvSpPr>
            <p:cNvPr id="5" name="Chevron 4"/>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6"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7" name="TextBox 6"/>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The Christmas Tree</a:t>
            </a:r>
          </a:p>
        </p:txBody>
      </p:sp>
      <p:pic>
        <p:nvPicPr>
          <p:cNvPr id="8" name="Picture 2" descr="Image result for christmas tree images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2996952"/>
            <a:ext cx="1202026" cy="22723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6945"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5"/>
              </a:rPr>
              <a:t>www.MyWaste.ie</a:t>
            </a:r>
            <a:r>
              <a:rPr lang="en-US" dirty="0">
                <a:solidFill>
                  <a:schemeClr val="bg1"/>
                </a:solidFill>
              </a:rPr>
              <a:t> </a:t>
            </a:r>
            <a:endParaRPr lang="en-IE" dirty="0">
              <a:solidFill>
                <a:schemeClr val="bg1"/>
              </a:solidFill>
            </a:endParaRPr>
          </a:p>
        </p:txBody>
      </p:sp>
      <p:pic>
        <p:nvPicPr>
          <p:cNvPr id="3" name="Picture 2">
            <a:extLst>
              <a:ext uri="{FF2B5EF4-FFF2-40B4-BE49-F238E27FC236}">
                <a16:creationId xmlns:a16="http://schemas.microsoft.com/office/drawing/2014/main" id="{42279864-2E21-288D-969B-A8E9C3B76CC9}"/>
              </a:ext>
            </a:extLst>
          </p:cNvPr>
          <p:cNvPicPr>
            <a:picLocks noChangeAspect="1"/>
          </p:cNvPicPr>
          <p:nvPr/>
        </p:nvPicPr>
        <p:blipFill>
          <a:blip r:embed="rId6"/>
          <a:stretch>
            <a:fillRect/>
          </a:stretch>
        </p:blipFill>
        <p:spPr>
          <a:xfrm>
            <a:off x="7067026" y="5792039"/>
            <a:ext cx="2076974" cy="1019026"/>
          </a:xfrm>
          <a:prstGeom prst="rect">
            <a:avLst/>
          </a:prstGeom>
        </p:spPr>
      </p:pic>
      <p:pic>
        <p:nvPicPr>
          <p:cNvPr id="9" name="Picture 8">
            <a:extLst>
              <a:ext uri="{FF2B5EF4-FFF2-40B4-BE49-F238E27FC236}">
                <a16:creationId xmlns:a16="http://schemas.microsoft.com/office/drawing/2014/main" id="{09881F3F-2308-7D4B-32D3-10D7FD76936A}"/>
              </a:ext>
            </a:extLst>
          </p:cNvPr>
          <p:cNvPicPr>
            <a:picLocks noChangeAspect="1"/>
          </p:cNvPicPr>
          <p:nvPr/>
        </p:nvPicPr>
        <p:blipFill>
          <a:blip r:embed="rId7"/>
          <a:stretch>
            <a:fillRect/>
          </a:stretch>
        </p:blipFill>
        <p:spPr>
          <a:xfrm>
            <a:off x="1835696" y="2724816"/>
            <a:ext cx="4906888" cy="3445173"/>
          </a:xfrm>
          <a:prstGeom prst="rect">
            <a:avLst/>
          </a:prstGeom>
        </p:spPr>
      </p:pic>
      <p:pic>
        <p:nvPicPr>
          <p:cNvPr id="12" name="Picture 11">
            <a:extLst>
              <a:ext uri="{FF2B5EF4-FFF2-40B4-BE49-F238E27FC236}">
                <a16:creationId xmlns:a16="http://schemas.microsoft.com/office/drawing/2014/main" id="{A4F44174-4FF7-39F9-EDAB-8B773C930648}"/>
              </a:ext>
            </a:extLst>
          </p:cNvPr>
          <p:cNvPicPr>
            <a:picLocks noChangeAspect="1"/>
          </p:cNvPicPr>
          <p:nvPr/>
        </p:nvPicPr>
        <p:blipFill>
          <a:blip r:embed="rId8"/>
          <a:stretch>
            <a:fillRect/>
          </a:stretch>
        </p:blipFill>
        <p:spPr>
          <a:xfrm>
            <a:off x="310238" y="3001430"/>
            <a:ext cx="1201016" cy="2267909"/>
          </a:xfrm>
          <a:prstGeom prst="rect">
            <a:avLst/>
          </a:prstGeom>
        </p:spPr>
      </p:pic>
      <p:pic>
        <p:nvPicPr>
          <p:cNvPr id="13" name="Picture 12">
            <a:extLst>
              <a:ext uri="{FF2B5EF4-FFF2-40B4-BE49-F238E27FC236}">
                <a16:creationId xmlns:a16="http://schemas.microsoft.com/office/drawing/2014/main" id="{F96A56E8-CADC-37D4-9B2B-C6DF104514A4}"/>
              </a:ext>
            </a:extLst>
          </p:cNvPr>
          <p:cNvPicPr>
            <a:picLocks noChangeAspect="1"/>
          </p:cNvPicPr>
          <p:nvPr/>
        </p:nvPicPr>
        <p:blipFill>
          <a:blip r:embed="rId8"/>
          <a:stretch>
            <a:fillRect/>
          </a:stretch>
        </p:blipFill>
        <p:spPr>
          <a:xfrm>
            <a:off x="3563888" y="4293096"/>
            <a:ext cx="1201016" cy="2136300"/>
          </a:xfrm>
          <a:prstGeom prst="rect">
            <a:avLst/>
          </a:prstGeom>
        </p:spPr>
      </p:pic>
    </p:spTree>
    <p:extLst>
      <p:ext uri="{BB962C8B-B14F-4D97-AF65-F5344CB8AC3E}">
        <p14:creationId xmlns:p14="http://schemas.microsoft.com/office/powerpoint/2010/main" val="4214779598"/>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9"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21568" y="1268760"/>
            <a:ext cx="5770984" cy="4525963"/>
          </a:xfrm>
        </p:spPr>
        <p:txBody>
          <a:bodyPr>
            <a:normAutofit fontScale="85000" lnSpcReduction="20000"/>
          </a:bodyPr>
          <a:lstStyle/>
          <a:p>
            <a:pPr marL="0" indent="0">
              <a:buNone/>
            </a:pPr>
            <a:endParaRPr lang="en-IE" dirty="0"/>
          </a:p>
          <a:p>
            <a:pPr>
              <a:buFont typeface="Wingdings" panose="05000000000000000000" pitchFamily="2" charset="2"/>
              <a:buChar char="v"/>
            </a:pPr>
            <a:r>
              <a:rPr lang="en-IE" dirty="0"/>
              <a:t>Christmas cards are g</a:t>
            </a:r>
            <a:r>
              <a:rPr lang="en-IE" b="0" dirty="0"/>
              <a:t>enerally made of heavy paper or light card.</a:t>
            </a:r>
            <a:endParaRPr lang="en-IE" dirty="0"/>
          </a:p>
          <a:p>
            <a:pPr>
              <a:buFont typeface="Wingdings" panose="05000000000000000000" pitchFamily="2" charset="2"/>
              <a:buChar char="v"/>
            </a:pPr>
            <a:r>
              <a:rPr lang="en-IE" b="0" dirty="0"/>
              <a:t>Most cards and their envelopes can be placed in the </a:t>
            </a:r>
            <a:r>
              <a:rPr lang="en-IE" b="1" u="sng" dirty="0"/>
              <a:t>household recycle bin.  </a:t>
            </a:r>
          </a:p>
          <a:p>
            <a:pPr>
              <a:buFont typeface="Wingdings" panose="05000000000000000000" pitchFamily="2" charset="2"/>
              <a:buChar char="v"/>
            </a:pPr>
            <a:r>
              <a:rPr lang="en-IE" dirty="0"/>
              <a:t>Remove </a:t>
            </a:r>
          </a:p>
          <a:p>
            <a:pPr lvl="1">
              <a:buFont typeface="Wingdings" panose="05000000000000000000" pitchFamily="2" charset="2"/>
              <a:buChar char="v"/>
            </a:pPr>
            <a:r>
              <a:rPr lang="en-IE" b="0" dirty="0"/>
              <a:t>embellishments such as ribbons</a:t>
            </a:r>
            <a:endParaRPr lang="en-IE" dirty="0"/>
          </a:p>
          <a:p>
            <a:pPr lvl="1">
              <a:buFont typeface="Wingdings" panose="05000000000000000000" pitchFamily="2" charset="2"/>
              <a:buChar char="v"/>
            </a:pPr>
            <a:r>
              <a:rPr lang="en-IE" b="0" dirty="0"/>
              <a:t>film window</a:t>
            </a:r>
            <a:r>
              <a:rPr lang="en-IE" dirty="0"/>
              <a:t> from envelopes</a:t>
            </a:r>
            <a:r>
              <a:rPr lang="en-IE" b="0" dirty="0"/>
              <a:t>.</a:t>
            </a:r>
            <a:endParaRPr lang="en-IE" dirty="0"/>
          </a:p>
          <a:p>
            <a:pPr>
              <a:buFont typeface="Wingdings" panose="05000000000000000000" pitchFamily="2" charset="2"/>
              <a:buChar char="v"/>
            </a:pPr>
            <a:r>
              <a:rPr lang="en-IE" b="0" dirty="0"/>
              <a:t>Use old cards for arts and crafts</a:t>
            </a:r>
            <a:r>
              <a:rPr lang="en-IE" dirty="0"/>
              <a:t> or gift tags.</a:t>
            </a:r>
          </a:p>
          <a:p>
            <a:endParaRPr lang="en-IE" dirty="0"/>
          </a:p>
        </p:txBody>
      </p:sp>
      <p:grpSp>
        <p:nvGrpSpPr>
          <p:cNvPr id="4" name="Group 3"/>
          <p:cNvGrpSpPr/>
          <p:nvPr/>
        </p:nvGrpSpPr>
        <p:grpSpPr>
          <a:xfrm>
            <a:off x="7509" y="72678"/>
            <a:ext cx="9135070" cy="785794"/>
            <a:chOff x="4464" y="0"/>
            <a:chExt cx="9135070" cy="785794"/>
          </a:xfrm>
        </p:grpSpPr>
        <p:sp>
          <p:nvSpPr>
            <p:cNvPr id="5" name="Chevron 4"/>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6"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7" name="TextBox 6"/>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Christmas Cards</a:t>
            </a:r>
          </a:p>
        </p:txBody>
      </p:sp>
      <p:pic>
        <p:nvPicPr>
          <p:cNvPr id="8" name="Picture 2" descr="Image result for christmas cards free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433" y="2025754"/>
            <a:ext cx="1894517" cy="21953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hristmas tree images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406" y="4560260"/>
            <a:ext cx="1202026" cy="13125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5"/>
              </a:rPr>
              <a:t>www.MyWaste.ie</a:t>
            </a:r>
            <a:r>
              <a:rPr lang="en-US" dirty="0">
                <a:solidFill>
                  <a:schemeClr val="bg1"/>
                </a:solidFill>
              </a:rPr>
              <a:t> </a:t>
            </a:r>
            <a:endParaRPr lang="en-IE" dirty="0">
              <a:solidFill>
                <a:schemeClr val="bg1"/>
              </a:solidFill>
            </a:endParaRPr>
          </a:p>
        </p:txBody>
      </p:sp>
      <p:sp>
        <p:nvSpPr>
          <p:cNvPr id="14" name="Rectangle 13"/>
          <p:cNvSpPr/>
          <p:nvPr/>
        </p:nvSpPr>
        <p:spPr>
          <a:xfrm>
            <a:off x="189345" y="65817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TextBox 15"/>
          <p:cNvSpPr txBox="1"/>
          <p:nvPr/>
        </p:nvSpPr>
        <p:spPr>
          <a:xfrm>
            <a:off x="1988096" y="66410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5"/>
              </a:rPr>
              <a:t>www.MyWaste.ie</a:t>
            </a:r>
            <a:r>
              <a:rPr lang="en-US" dirty="0">
                <a:solidFill>
                  <a:schemeClr val="bg1"/>
                </a:solidFill>
              </a:rPr>
              <a:t> </a:t>
            </a:r>
            <a:endParaRPr lang="en-IE" dirty="0">
              <a:solidFill>
                <a:schemeClr val="bg1"/>
              </a:solidFill>
            </a:endParaRPr>
          </a:p>
        </p:txBody>
      </p:sp>
      <p:pic>
        <p:nvPicPr>
          <p:cNvPr id="3" name="Picture 2">
            <a:extLst>
              <a:ext uri="{FF2B5EF4-FFF2-40B4-BE49-F238E27FC236}">
                <a16:creationId xmlns:a16="http://schemas.microsoft.com/office/drawing/2014/main" id="{3CDD84DC-9A3C-EA62-8544-C4089B6379ED}"/>
              </a:ext>
            </a:extLst>
          </p:cNvPr>
          <p:cNvPicPr>
            <a:picLocks noChangeAspect="1"/>
          </p:cNvPicPr>
          <p:nvPr/>
        </p:nvPicPr>
        <p:blipFill>
          <a:blip r:embed="rId6"/>
          <a:stretch>
            <a:fillRect/>
          </a:stretch>
        </p:blipFill>
        <p:spPr>
          <a:xfrm>
            <a:off x="5635974" y="5887851"/>
            <a:ext cx="2076974" cy="1019026"/>
          </a:xfrm>
          <a:prstGeom prst="rect">
            <a:avLst/>
          </a:prstGeom>
        </p:spPr>
      </p:pic>
    </p:spTree>
    <p:extLst>
      <p:ext uri="{BB962C8B-B14F-4D97-AF65-F5344CB8AC3E}">
        <p14:creationId xmlns:p14="http://schemas.microsoft.com/office/powerpoint/2010/main" val="1476566536"/>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7"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57200" y="1600200"/>
            <a:ext cx="6635080" cy="4525963"/>
          </a:xfrm>
        </p:spPr>
        <p:txBody>
          <a:bodyPr>
            <a:normAutofit fontScale="77500" lnSpcReduction="20000"/>
          </a:bodyPr>
          <a:lstStyle/>
          <a:p>
            <a:pPr>
              <a:buFont typeface="Wingdings" panose="05000000000000000000" pitchFamily="2" charset="2"/>
              <a:buChar char="v"/>
            </a:pPr>
            <a:r>
              <a:rPr lang="en-IE" b="0" dirty="0"/>
              <a:t>Many Christmas decorations are made of a </a:t>
            </a:r>
            <a:r>
              <a:rPr lang="en-IE" dirty="0"/>
              <a:t>m</a:t>
            </a:r>
            <a:r>
              <a:rPr lang="en-IE" b="0" dirty="0"/>
              <a:t>ultiple materials which makes them unsuitable for recycling.</a:t>
            </a:r>
            <a:endParaRPr lang="en-IE" dirty="0"/>
          </a:p>
          <a:p>
            <a:pPr>
              <a:buFont typeface="Wingdings" panose="05000000000000000000" pitchFamily="2" charset="2"/>
              <a:buChar char="v"/>
            </a:pPr>
            <a:r>
              <a:rPr lang="en-IE" dirty="0"/>
              <a:t>Reuse your decorations each year or perhaps swap them with friends. </a:t>
            </a:r>
          </a:p>
          <a:p>
            <a:pPr>
              <a:buFont typeface="Wingdings" panose="05000000000000000000" pitchFamily="2" charset="2"/>
              <a:buChar char="v"/>
            </a:pPr>
            <a:r>
              <a:rPr lang="en-IE" dirty="0"/>
              <a:t>O</a:t>
            </a:r>
            <a:r>
              <a:rPr lang="en-IE" b="0" dirty="0"/>
              <a:t>ld </a:t>
            </a:r>
            <a:r>
              <a:rPr lang="en-IE" b="1" dirty="0"/>
              <a:t>decorations made from paper, card or rigid plastic </a:t>
            </a:r>
            <a:r>
              <a:rPr lang="en-IE" b="1" u="sng" dirty="0"/>
              <a:t>only- </a:t>
            </a:r>
            <a:r>
              <a:rPr lang="en-IE" b="1" dirty="0"/>
              <a:t>can be placed in the recycling bin.</a:t>
            </a:r>
          </a:p>
          <a:p>
            <a:pPr>
              <a:buFont typeface="Wingdings" panose="05000000000000000000" pitchFamily="2" charset="2"/>
              <a:buChar char="v"/>
            </a:pPr>
            <a:r>
              <a:rPr lang="en-IE" b="0" dirty="0"/>
              <a:t>If you are not sure what the decoration is made of or unsure if it is made of multiple materials, then place the item in the general waste bin.</a:t>
            </a:r>
          </a:p>
          <a:p>
            <a:pPr>
              <a:buFont typeface="Wingdings" panose="05000000000000000000" pitchFamily="2" charset="2"/>
              <a:buChar char="v"/>
            </a:pPr>
            <a:r>
              <a:rPr lang="en-IE" b="0" dirty="0"/>
              <a:t>If a decoration has a battery, </a:t>
            </a:r>
            <a:r>
              <a:rPr lang="en-IE" b="1" dirty="0"/>
              <a:t>remove the battery separately</a:t>
            </a:r>
            <a:r>
              <a:rPr lang="en-IE" b="0" dirty="0"/>
              <a:t> for recycling.</a:t>
            </a:r>
          </a:p>
          <a:p>
            <a:endParaRPr lang="en-IE" b="0" dirty="0"/>
          </a:p>
          <a:p>
            <a:endParaRPr lang="en-IE" dirty="0"/>
          </a:p>
        </p:txBody>
      </p:sp>
      <p:pic>
        <p:nvPicPr>
          <p:cNvPr id="4" name="Picture 8" descr="Image result for christmas decorations free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600200"/>
            <a:ext cx="1721656" cy="15407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509" y="72678"/>
            <a:ext cx="9135070" cy="785794"/>
            <a:chOff x="4464" y="0"/>
            <a:chExt cx="9135070" cy="785794"/>
          </a:xfrm>
        </p:grpSpPr>
        <p:sp>
          <p:nvSpPr>
            <p:cNvPr id="6" name="Chevron 5"/>
            <p:cNvSpPr/>
            <p:nvPr/>
          </p:nvSpPr>
          <p:spPr>
            <a:xfrm>
              <a:off x="4464" y="0"/>
              <a:ext cx="9135070" cy="785794"/>
            </a:xfrm>
            <a:prstGeom prst="chevron">
              <a:avLst/>
            </a:prstGeom>
            <a:solidFill>
              <a:srgbClr val="16744E"/>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a:lstStyle/>
            <a:p>
              <a:endParaRPr lang="en-IE" dirty="0"/>
            </a:p>
          </p:txBody>
        </p:sp>
        <p:sp>
          <p:nvSpPr>
            <p:cNvPr id="7" name="Chevron 4"/>
            <p:cNvSpPr txBox="1"/>
            <p:nvPr/>
          </p:nvSpPr>
          <p:spPr>
            <a:xfrm>
              <a:off x="397361" y="0"/>
              <a:ext cx="8349276" cy="785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endParaRPr lang="en-IE" sz="4700" kern="1200" dirty="0">
                <a:solidFill>
                  <a:schemeClr val="tx1"/>
                </a:solidFill>
              </a:endParaRPr>
            </a:p>
          </p:txBody>
        </p:sp>
      </p:grpSp>
      <p:sp>
        <p:nvSpPr>
          <p:cNvPr id="8" name="TextBox 7"/>
          <p:cNvSpPr txBox="1"/>
          <p:nvPr/>
        </p:nvSpPr>
        <p:spPr>
          <a:xfrm>
            <a:off x="1547664" y="203965"/>
            <a:ext cx="6912768" cy="523220"/>
          </a:xfrm>
          <a:prstGeom prst="rect">
            <a:avLst/>
          </a:prstGeom>
          <a:noFill/>
        </p:spPr>
        <p:txBody>
          <a:bodyPr wrap="square" rtlCol="0">
            <a:spAutoFit/>
          </a:bodyPr>
          <a:lstStyle/>
          <a:p>
            <a:r>
              <a:rPr lang="en-IE" sz="2800" dirty="0">
                <a:solidFill>
                  <a:schemeClr val="bg1"/>
                </a:solidFill>
              </a:rPr>
              <a:t>Ho Ho Ho! Think About Christmas Decorations</a:t>
            </a:r>
          </a:p>
        </p:txBody>
      </p:sp>
      <p:pic>
        <p:nvPicPr>
          <p:cNvPr id="9" name="Picture 2" descr="Image result for christmas tree images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7066" y="4781974"/>
            <a:ext cx="1202026" cy="13125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6945" y="6429396"/>
            <a:ext cx="9144000" cy="428604"/>
          </a:xfrm>
          <a:prstGeom prst="rect">
            <a:avLst/>
          </a:prstGeom>
          <a:solidFill>
            <a:srgbClr val="1674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TextBox 11"/>
          <p:cNvSpPr txBox="1"/>
          <p:nvPr/>
        </p:nvSpPr>
        <p:spPr>
          <a:xfrm>
            <a:off x="1835696" y="6488668"/>
            <a:ext cx="4104456" cy="369332"/>
          </a:xfrm>
          <a:prstGeom prst="rect">
            <a:avLst/>
          </a:prstGeom>
          <a:noFill/>
        </p:spPr>
        <p:txBody>
          <a:bodyPr wrap="square" rtlCol="0">
            <a:spAutoFit/>
          </a:bodyPr>
          <a:lstStyle/>
          <a:p>
            <a:r>
              <a:rPr lang="en-US" dirty="0">
                <a:solidFill>
                  <a:schemeClr val="bg1"/>
                </a:solidFill>
              </a:rPr>
              <a:t>#circularliving </a:t>
            </a:r>
            <a:r>
              <a:rPr lang="en-US" dirty="0">
                <a:solidFill>
                  <a:schemeClr val="bg1"/>
                </a:solidFill>
                <a:hlinkClick r:id="rId5"/>
              </a:rPr>
              <a:t>www.MyWaste.ie</a:t>
            </a:r>
            <a:r>
              <a:rPr lang="en-US" dirty="0">
                <a:solidFill>
                  <a:schemeClr val="bg1"/>
                </a:solidFill>
              </a:rPr>
              <a:t> </a:t>
            </a:r>
            <a:endParaRPr lang="en-IE" dirty="0">
              <a:solidFill>
                <a:schemeClr val="bg1"/>
              </a:solidFill>
            </a:endParaRPr>
          </a:p>
        </p:txBody>
      </p:sp>
      <p:pic>
        <p:nvPicPr>
          <p:cNvPr id="3" name="Picture 2">
            <a:extLst>
              <a:ext uri="{FF2B5EF4-FFF2-40B4-BE49-F238E27FC236}">
                <a16:creationId xmlns:a16="http://schemas.microsoft.com/office/drawing/2014/main" id="{03AEEA24-9F41-69E3-0B87-F919B808F24A}"/>
              </a:ext>
            </a:extLst>
          </p:cNvPr>
          <p:cNvPicPr>
            <a:picLocks noChangeAspect="1"/>
          </p:cNvPicPr>
          <p:nvPr/>
        </p:nvPicPr>
        <p:blipFill>
          <a:blip r:embed="rId6"/>
          <a:stretch>
            <a:fillRect/>
          </a:stretch>
        </p:blipFill>
        <p:spPr>
          <a:xfrm>
            <a:off x="5253670" y="5788596"/>
            <a:ext cx="2076974" cy="1019026"/>
          </a:xfrm>
          <a:prstGeom prst="rect">
            <a:avLst/>
          </a:prstGeom>
        </p:spPr>
      </p:pic>
    </p:spTree>
    <p:extLst>
      <p:ext uri="{BB962C8B-B14F-4D97-AF65-F5344CB8AC3E}">
        <p14:creationId xmlns:p14="http://schemas.microsoft.com/office/powerpoint/2010/main" val="3366081810"/>
      </p:ext>
    </p:extLst>
  </p:cSld>
  <p:clrMapOvr>
    <a:masterClrMapping/>
  </p:clrMapOvr>
  <mc:AlternateContent xmlns:mc="http://schemas.openxmlformats.org/markup-compatibility/2006" xmlns:p14="http://schemas.microsoft.com/office/powerpoint/2010/main">
    <mc:Choice Requires="p14">
      <p:transition spd="slow" p14:dur="1250" advClick="0" advTm="11000">
        <p:diamond/>
        <p:sndAc>
          <p:stSnd>
            <p:snd r:embed="rId2" name="chimes.wav"/>
          </p:stSnd>
        </p:sndAc>
      </p:transition>
    </mc:Choice>
    <mc:Fallback xmlns="">
      <p:transition spd="slow" advClick="0" advTm="11000">
        <p:diamond/>
        <p:sndAc>
          <p:stSnd>
            <p:snd r:embed="rId7" name="chimes.wav"/>
          </p:stSnd>
        </p:sndAc>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e733a04-0821-4e76-9ae2-fc1dcfab5bc4" ContentTypeId="0x010100DEFFC5202677D240AAC1A18AB658BD30" PreviousValue="false"/>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Limerick Document" ma:contentTypeID="0x010100DEFFC5202677D240AAC1A18AB658BD30000D31C99F00C98C419CDDEAADF6FBECC5" ma:contentTypeVersion="12" ma:contentTypeDescription="" ma:contentTypeScope="" ma:versionID="140ef70a72d90493413a0f1f0dafa4d5">
  <xsd:schema xmlns:xsd="http://www.w3.org/2001/XMLSchema" xmlns:xs="http://www.w3.org/2001/XMLSchema" xmlns:p="http://schemas.microsoft.com/office/2006/metadata/properties" xmlns:ns2="8efb52a8-86af-420a-b243-9a528fe3c2b8" targetNamespace="http://schemas.microsoft.com/office/2006/metadata/properties" ma:root="true" ma:fieldsID="87d67e1e156fc0bb266c75f273555142" ns2:_="">
    <xsd:import namespace="8efb52a8-86af-420a-b243-9a528fe3c2b8"/>
    <xsd:element name="properties">
      <xsd:complexType>
        <xsd:sequence>
          <xsd:element name="documentManagement">
            <xsd:complexType>
              <xsd:all>
                <xsd:element ref="ns2:Pilot_PII"/>
                <xsd:element ref="ns2:Pilot_CustomTrigger" minOccurs="0"/>
                <xsd:element ref="ns2:Pilot_LibraryMetadata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fb52a8-86af-420a-b243-9a528fe3c2b8" elementFormDefault="qualified">
    <xsd:import namespace="http://schemas.microsoft.com/office/2006/documentManagement/types"/>
    <xsd:import namespace="http://schemas.microsoft.com/office/infopath/2007/PartnerControls"/>
    <xsd:element name="Pilot_PII" ma:index="8" ma:displayName="Contains Personal Data" ma:format="Dropdown" ma:internalName="Pilot_PII">
      <xsd:simpleType>
        <xsd:restriction base="dms:Choice">
          <xsd:enumeration value="No"/>
          <xsd:enumeration value="Yes"/>
        </xsd:restriction>
      </xsd:simpleType>
    </xsd:element>
    <xsd:element name="Pilot_CustomTrigger" ma:index="9" nillable="true" ma:displayName="Custom Trigger" ma:default="0" ma:internalName="Pilot_CustomTrigger">
      <xsd:simpleType>
        <xsd:restriction base="dms:Boolean"/>
      </xsd:simpleType>
    </xsd:element>
    <xsd:element name="Pilot_LibraryMetadataID" ma:index="10" nillable="true" ma:displayName="Library Metadata ID" ma:internalName="Pilot_LibraryMetadata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Pilot_CustomTrigger xmlns="8efb52a8-86af-420a-b243-9a528fe3c2b8">false</Pilot_CustomTrigger>
    <Pilot_PII xmlns="8efb52a8-86af-420a-b243-9a528fe3c2b8"/>
    <Pilot_LibraryMetadataID xmlns="8efb52a8-86af-420a-b243-9a528fe3c2b8" xsi:nil="true"/>
  </documentManagement>
</p:properties>
</file>

<file path=customXml/itemProps1.xml><?xml version="1.0" encoding="utf-8"?>
<ds:datastoreItem xmlns:ds="http://schemas.openxmlformats.org/officeDocument/2006/customXml" ds:itemID="{35500D02-3A91-4472-AC1E-77E09D575502}">
  <ds:schemaRefs>
    <ds:schemaRef ds:uri="Microsoft.SharePoint.Taxonomy.ContentTypeSync"/>
  </ds:schemaRefs>
</ds:datastoreItem>
</file>

<file path=customXml/itemProps2.xml><?xml version="1.0" encoding="utf-8"?>
<ds:datastoreItem xmlns:ds="http://schemas.openxmlformats.org/officeDocument/2006/customXml" ds:itemID="{667D02F5-F8C6-430F-9E5F-EA5FA1FDC55B}">
  <ds:schemaRefs>
    <ds:schemaRef ds:uri="http://schemas.microsoft.com/office/2006/metadata/customXsn"/>
  </ds:schemaRefs>
</ds:datastoreItem>
</file>

<file path=customXml/itemProps3.xml><?xml version="1.0" encoding="utf-8"?>
<ds:datastoreItem xmlns:ds="http://schemas.openxmlformats.org/officeDocument/2006/customXml" ds:itemID="{9BD3EB7F-3F5A-4B70-B8E5-3B1345EB0FD1}">
  <ds:schemaRefs>
    <ds:schemaRef ds:uri="http://schemas.microsoft.com/sharepoint/v3/contenttype/forms"/>
  </ds:schemaRefs>
</ds:datastoreItem>
</file>

<file path=customXml/itemProps4.xml><?xml version="1.0" encoding="utf-8"?>
<ds:datastoreItem xmlns:ds="http://schemas.openxmlformats.org/officeDocument/2006/customXml" ds:itemID="{BF582E7D-AF5F-444B-9CD5-8D054A9E2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fb52a8-86af-420a-b243-9a528fe3c2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43A9D001-E42C-4702-8CDF-0CABE0E5D36E}">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8efb52a8-86af-420a-b243-9a528fe3c2b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8901</TotalTime>
  <Words>1650</Words>
  <Application>Microsoft Office PowerPoint</Application>
  <PresentationFormat>On-screen Show (4:3)</PresentationFormat>
  <Paragraphs>199</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-apple-system</vt:lpstr>
      <vt:lpstr>Arial</vt:lpstr>
      <vt:lpstr>Calibri</vt:lpstr>
      <vt:lpstr>Museo</vt:lpstr>
      <vt:lpstr>Söhne</vt:lpstr>
      <vt:lpstr>Wingdings</vt:lpstr>
      <vt:lpstr>Office Theme</vt:lpstr>
      <vt:lpstr>Managing Waste - Christmas 2023 Responsible Consumption &amp; Production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Biodegradable and Compostable Alternatives come with a Health Warning: </vt:lpstr>
      <vt:lpstr>PowerPoint Presentation</vt:lpstr>
      <vt:lpstr>PowerPoint Presentation</vt:lpstr>
      <vt:lpstr>Ho Ho Ho! Think about Relove Paint in 2024</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Beatrice Heneghan</dc:creator>
  <cp:lastModifiedBy>Paula Gribben</cp:lastModifiedBy>
  <cp:revision>250</cp:revision>
  <cp:lastPrinted>2018-10-19T10:56:13Z</cp:lastPrinted>
  <dcterms:created xsi:type="dcterms:W3CDTF">2016-08-12T11:06:54Z</dcterms:created>
  <dcterms:modified xsi:type="dcterms:W3CDTF">2023-12-01T11:43:00Z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-1163718896</vt:i4>
  </property>
  <property fmtid="{D5CDD505-2E9C-101B-9397-08002B2CF9AE}" pid="3" name="_NewReviewCycle">
    <vt:lpwstr/>
  </property>
  <property fmtid="{D5CDD505-2E9C-101B-9397-08002B2CF9AE}" pid="4" name="_EmailSubject">
    <vt:lpwstr>Presentation re single use items for Senior Team </vt:lpwstr>
  </property>
  <property fmtid="{D5CDD505-2E9C-101B-9397-08002B2CF9AE}" pid="5" name="_AuthorEmail">
    <vt:lpwstr>sinead.mcdonnell@limerick.ie</vt:lpwstr>
  </property>
  <property fmtid="{D5CDD505-2E9C-101B-9397-08002B2CF9AE}" pid="6" name="_AuthorEmailDisplayName">
    <vt:lpwstr>McDonnell, Sinead</vt:lpwstr>
  </property>
  <property fmtid="{D5CDD505-2E9C-101B-9397-08002B2CF9AE}" pid="7" name="_PreviousAdHocReviewCycleID">
    <vt:i4>-1163718896</vt:i4>
  </property>
  <property fmtid="{D5CDD505-2E9C-101B-9397-08002B2CF9AE}" pid="8" name="ContentTypeId">
    <vt:lpwstr>0x010100DEFFC5202677D240AAC1A18AB658BD30000D31C99F00C98C419CDDEAADF6FBECC5</vt:lpwstr>
  </property>
</Properties>
</file>